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handoutMasterIdLst>
    <p:handoutMasterId r:id="rId20"/>
  </p:handoutMasterIdLst>
  <p:sldIdLst>
    <p:sldId id="259" r:id="rId2"/>
    <p:sldId id="416" r:id="rId3"/>
    <p:sldId id="422" r:id="rId4"/>
    <p:sldId id="430" r:id="rId5"/>
    <p:sldId id="429" r:id="rId6"/>
    <p:sldId id="427" r:id="rId7"/>
    <p:sldId id="426" r:id="rId8"/>
    <p:sldId id="425" r:id="rId9"/>
    <p:sldId id="439" r:id="rId10"/>
    <p:sldId id="441" r:id="rId11"/>
    <p:sldId id="435" r:id="rId12"/>
    <p:sldId id="434" r:id="rId13"/>
    <p:sldId id="442" r:id="rId14"/>
    <p:sldId id="433" r:id="rId15"/>
    <p:sldId id="432" r:id="rId16"/>
    <p:sldId id="438" r:id="rId17"/>
    <p:sldId id="392" r:id="rId18"/>
  </p:sldIdLst>
  <p:sldSz cx="12192000" cy="6858000"/>
  <p:notesSz cx="9296400" cy="7010400"/>
  <p:embeddedFontLst>
    <p:embeddedFont>
      <p:font typeface="Calibri" panose="020F0502020204030204" pitchFamily="34" charset="0"/>
      <p:regular r:id="rId21"/>
      <p:bold r:id="rId22"/>
      <p:italic r:id="rId23"/>
      <p:boldItalic r:id="rId24"/>
    </p:embeddedFont>
    <p:embeddedFont>
      <p:font typeface="Cambria" panose="02040503050406030204" pitchFamily="18" charset="0"/>
      <p:regular r:id="rId25"/>
      <p:bold r:id="rId26"/>
      <p:italic r:id="rId27"/>
      <p:boldItalic r:id="rId28"/>
    </p:embeddedFont>
  </p:embeddedFont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bowden" initials="I"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45" autoAdjust="0"/>
  </p:normalViewPr>
  <p:slideViewPr>
    <p:cSldViewPr>
      <p:cViewPr varScale="1">
        <p:scale>
          <a:sx n="66" d="100"/>
          <a:sy n="66" d="100"/>
        </p:scale>
        <p:origin x="792" y="48"/>
      </p:cViewPr>
      <p:guideLst>
        <p:guide orient="horz" pos="2160"/>
        <p:guide pos="3840"/>
      </p:guideLst>
    </p:cSldViewPr>
  </p:slideViewPr>
  <p:notesTextViewPr>
    <p:cViewPr>
      <p:scale>
        <a:sx n="1" d="1"/>
        <a:sy n="1" d="1"/>
      </p:scale>
      <p:origin x="0" y="0"/>
    </p:cViewPr>
  </p:notesTextViewPr>
  <p:sorterViewPr>
    <p:cViewPr>
      <p:scale>
        <a:sx n="90" d="100"/>
        <a:sy n="90" d="100"/>
      </p:scale>
      <p:origin x="0" y="835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0520"/>
          </a:xfrm>
          <a:prstGeom prst="rect">
            <a:avLst/>
          </a:prstGeom>
        </p:spPr>
        <p:txBody>
          <a:bodyPr vert="horz" lIns="91166" tIns="45583" rIns="91166" bIns="45583" rtlCol="0"/>
          <a:lstStyle>
            <a:lvl1pPr algn="l">
              <a:defRPr sz="1200"/>
            </a:lvl1pPr>
          </a:lstStyle>
          <a:p>
            <a:endParaRPr lang="en-ZA" dirty="0"/>
          </a:p>
        </p:txBody>
      </p:sp>
      <p:sp>
        <p:nvSpPr>
          <p:cNvPr id="3" name="Date Placeholder 2"/>
          <p:cNvSpPr>
            <a:spLocks noGrp="1"/>
          </p:cNvSpPr>
          <p:nvPr>
            <p:ph type="dt" sz="quarter" idx="1"/>
          </p:nvPr>
        </p:nvSpPr>
        <p:spPr>
          <a:xfrm>
            <a:off x="5266347" y="1"/>
            <a:ext cx="4028440" cy="350520"/>
          </a:xfrm>
          <a:prstGeom prst="rect">
            <a:avLst/>
          </a:prstGeom>
        </p:spPr>
        <p:txBody>
          <a:bodyPr vert="horz" lIns="91166" tIns="45583" rIns="91166" bIns="45583" rtlCol="0"/>
          <a:lstStyle>
            <a:lvl1pPr algn="r">
              <a:defRPr sz="1200"/>
            </a:lvl1pPr>
          </a:lstStyle>
          <a:p>
            <a:fld id="{6A1A7577-3D22-44BA-9245-4865DAF08431}" type="datetimeFigureOut">
              <a:rPr lang="en-US" smtClean="0"/>
              <a:pPr/>
              <a:t>4/11/2019</a:t>
            </a:fld>
            <a:endParaRPr lang="en-ZA" dirty="0"/>
          </a:p>
        </p:txBody>
      </p:sp>
      <p:sp>
        <p:nvSpPr>
          <p:cNvPr id="4" name="Footer Placeholder 3"/>
          <p:cNvSpPr>
            <a:spLocks noGrp="1"/>
          </p:cNvSpPr>
          <p:nvPr>
            <p:ph type="ftr" sz="quarter" idx="2"/>
          </p:nvPr>
        </p:nvSpPr>
        <p:spPr>
          <a:xfrm>
            <a:off x="0" y="6658258"/>
            <a:ext cx="4028440" cy="350520"/>
          </a:xfrm>
          <a:prstGeom prst="rect">
            <a:avLst/>
          </a:prstGeom>
        </p:spPr>
        <p:txBody>
          <a:bodyPr vert="horz" lIns="91166" tIns="45583" rIns="91166" bIns="45583" rtlCol="0" anchor="b"/>
          <a:lstStyle>
            <a:lvl1pPr algn="l">
              <a:defRPr sz="1200"/>
            </a:lvl1pPr>
          </a:lstStyle>
          <a:p>
            <a:endParaRPr lang="en-ZA" dirty="0"/>
          </a:p>
        </p:txBody>
      </p:sp>
      <p:sp>
        <p:nvSpPr>
          <p:cNvPr id="5" name="Slide Number Placeholder 4"/>
          <p:cNvSpPr>
            <a:spLocks noGrp="1"/>
          </p:cNvSpPr>
          <p:nvPr>
            <p:ph type="sldNum" sz="quarter" idx="3"/>
          </p:nvPr>
        </p:nvSpPr>
        <p:spPr>
          <a:xfrm>
            <a:off x="5266347" y="6658258"/>
            <a:ext cx="4028440" cy="350520"/>
          </a:xfrm>
          <a:prstGeom prst="rect">
            <a:avLst/>
          </a:prstGeom>
        </p:spPr>
        <p:txBody>
          <a:bodyPr vert="horz" lIns="91166" tIns="45583" rIns="91166" bIns="45583" rtlCol="0" anchor="b"/>
          <a:lstStyle>
            <a:lvl1pPr algn="r">
              <a:defRPr sz="1200"/>
            </a:lvl1pPr>
          </a:lstStyle>
          <a:p>
            <a:fld id="{2B83B36C-3834-49F0-B867-B830CDBE86A6}" type="slidenum">
              <a:rPr lang="en-ZA" smtClean="0"/>
              <a:pPr/>
              <a:t>‹#›</a:t>
            </a:fld>
            <a:endParaRPr lang="en-ZA" dirty="0"/>
          </a:p>
        </p:txBody>
      </p:sp>
    </p:spTree>
    <p:extLst>
      <p:ext uri="{BB962C8B-B14F-4D97-AF65-F5344CB8AC3E}">
        <p14:creationId xmlns:p14="http://schemas.microsoft.com/office/powerpoint/2010/main" val="4009121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19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5266471" y="0"/>
            <a:ext cx="4028440" cy="350192"/>
          </a:xfrm>
          <a:prstGeom prst="rect">
            <a:avLst/>
          </a:prstGeom>
        </p:spPr>
        <p:txBody>
          <a:bodyPr vert="horz" lIns="91440" tIns="45720" rIns="91440" bIns="45720" rtlCol="0"/>
          <a:lstStyle>
            <a:lvl1pPr algn="r">
              <a:defRPr sz="1200"/>
            </a:lvl1pPr>
          </a:lstStyle>
          <a:p>
            <a:fld id="{3E6C940A-7E80-4F66-BB4D-BD68B44607C8}" type="datetimeFigureOut">
              <a:rPr lang="en-GB" smtClean="0"/>
              <a:pPr/>
              <a:t>11/04/2019</a:t>
            </a:fld>
            <a:endParaRPr lang="en-GB" dirty="0"/>
          </a:p>
        </p:txBody>
      </p:sp>
      <p:sp>
        <p:nvSpPr>
          <p:cNvPr id="4" name="Slide Image Placeholder 3"/>
          <p:cNvSpPr>
            <a:spLocks noGrp="1" noRot="1" noChangeAspect="1"/>
          </p:cNvSpPr>
          <p:nvPr>
            <p:ph type="sldImg" idx="2"/>
          </p:nvPr>
        </p:nvSpPr>
        <p:spPr>
          <a:xfrm>
            <a:off x="2311400" y="525463"/>
            <a:ext cx="4673600" cy="26289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929640" y="3329283"/>
            <a:ext cx="7437120" cy="31550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658565"/>
            <a:ext cx="4028440" cy="35019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5266471" y="6658565"/>
            <a:ext cx="4028440" cy="350192"/>
          </a:xfrm>
          <a:prstGeom prst="rect">
            <a:avLst/>
          </a:prstGeom>
        </p:spPr>
        <p:txBody>
          <a:bodyPr vert="horz" lIns="91440" tIns="45720" rIns="91440" bIns="45720" rtlCol="0" anchor="b"/>
          <a:lstStyle>
            <a:lvl1pPr algn="r">
              <a:defRPr sz="1200"/>
            </a:lvl1pPr>
          </a:lstStyle>
          <a:p>
            <a:fld id="{CE8C95F5-7302-4C40-9B9F-15394590B879}" type="slidenum">
              <a:rPr lang="en-GB" smtClean="0"/>
              <a:pPr/>
              <a:t>‹#›</a:t>
            </a:fld>
            <a:endParaRPr lang="en-GB"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1400" y="525463"/>
            <a:ext cx="4673600" cy="262890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E8C95F5-7302-4C40-9B9F-15394590B879}" type="slidenum">
              <a:rPr lang="en-GB" smtClean="0"/>
              <a:pPr/>
              <a:t>17</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5978EBB6-79B0-4348-AD40-FAEB56A426E4}" type="datetimeFigureOut">
              <a:rPr lang="en-GB"/>
              <a:pPr>
                <a:defRPr/>
              </a:pPr>
              <a:t>11/04/2019</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663B96BB-5F53-4C53-9F78-4472C84676DC}" type="slidenum">
              <a:rPr lang="en-GB"/>
              <a:pPr>
                <a:defRPr/>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2E1D5275-092E-425D-9397-D794D50A5DBE}" type="datetimeFigureOut">
              <a:rPr lang="en-GB"/>
              <a:pPr>
                <a:defRPr/>
              </a:pPr>
              <a:t>11/04/2019</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33294E50-B592-47C8-99D2-1C4F2B4C9136}" type="slidenum">
              <a:rPr lang="en-GB"/>
              <a:pPr>
                <a:defRPr/>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6"/>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D049198-28BB-4A8C-9335-F7EF241A2F75}" type="datetimeFigureOut">
              <a:rPr lang="en-GB"/>
              <a:pPr>
                <a:defRPr/>
              </a:pPr>
              <a:t>11/04/2019</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F8D748E5-6C9F-48BE-9EB3-458A83CF10A4}" type="slidenum">
              <a:rPr lang="en-GB"/>
              <a:pPr>
                <a:defRPr/>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331CBDAF-0FEB-4D59-B28E-3ED86D2692D9}" type="datetimeFigureOut">
              <a:rPr lang="en-GB"/>
              <a:pPr>
                <a:defRPr/>
              </a:pPr>
              <a:t>11/04/2019</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9A540A66-5E18-4FCC-A3ED-98B5B6A0F79E}" type="slidenum">
              <a:rPr lang="en-GB"/>
              <a:pPr>
                <a:defRPr/>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3"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4878B4FF-A55D-47AE-8077-F2F35B50966B}" type="datetimeFigureOut">
              <a:rPr lang="en-GB"/>
              <a:pPr>
                <a:defRPr/>
              </a:pPr>
              <a:t>11/04/2019</a:t>
            </a:fld>
            <a:endParaRPr lang="en-GB" dirty="0"/>
          </a:p>
        </p:txBody>
      </p:sp>
      <p:sp>
        <p:nvSpPr>
          <p:cNvPr id="8" name="Footer Placeholder 4"/>
          <p:cNvSpPr>
            <a:spLocks noGrp="1"/>
          </p:cNvSpPr>
          <p:nvPr>
            <p:ph type="ftr" sz="quarter" idx="11"/>
          </p:nvPr>
        </p:nvSpPr>
        <p:spPr/>
        <p:txBody>
          <a:bodyPr/>
          <a:lstStyle>
            <a:lvl1pPr>
              <a:defRPr/>
            </a:lvl1pPr>
          </a:lstStyle>
          <a:p>
            <a:pPr>
              <a:defRPr/>
            </a:pP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4FF928A5-C72C-4ADC-BE62-E9121DB07761}" type="slidenum">
              <a:rPr lang="en-GB"/>
              <a:pPr>
                <a:defRPr/>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EE7441DF-9B83-4267-921F-7E8D555B8836}" type="datetimeFigureOut">
              <a:rPr lang="en-GB"/>
              <a:pPr>
                <a:defRPr/>
              </a:pPr>
              <a:t>11/04/2019</a:t>
            </a:fld>
            <a:endParaRPr lang="en-GB" dirty="0"/>
          </a:p>
        </p:txBody>
      </p:sp>
      <p:sp>
        <p:nvSpPr>
          <p:cNvPr id="4" name="Footer Placeholder 4"/>
          <p:cNvSpPr>
            <a:spLocks noGrp="1"/>
          </p:cNvSpPr>
          <p:nvPr>
            <p:ph type="ftr" sz="quarter" idx="11"/>
          </p:nvPr>
        </p:nvSpPr>
        <p:spPr/>
        <p:txBody>
          <a:bodyPr/>
          <a:lstStyle>
            <a:lvl1pPr>
              <a:defRPr/>
            </a:lvl1pPr>
          </a:lstStyle>
          <a:p>
            <a:pPr>
              <a:defRPr/>
            </a:pPr>
            <a:endParaRPr lang="en-GB" dirty="0"/>
          </a:p>
        </p:txBody>
      </p:sp>
      <p:sp>
        <p:nvSpPr>
          <p:cNvPr id="5" name="Slide Number Placeholder 5"/>
          <p:cNvSpPr>
            <a:spLocks noGrp="1"/>
          </p:cNvSpPr>
          <p:nvPr>
            <p:ph type="sldNum" sz="quarter" idx="12"/>
          </p:nvPr>
        </p:nvSpPr>
        <p:spPr/>
        <p:txBody>
          <a:bodyPr/>
          <a:lstStyle>
            <a:lvl1pPr>
              <a:defRPr/>
            </a:lvl1pPr>
          </a:lstStyle>
          <a:p>
            <a:pPr>
              <a:defRPr/>
            </a:pPr>
            <a:fld id="{A5D29CA8-5DB3-4367-86D2-A90E4499FCE0}" type="slidenum">
              <a:rPr lang="en-GB"/>
              <a:pPr>
                <a:defRPr/>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10744D1-79C6-4E0D-A88A-C14C35536E10}" type="datetimeFigureOut">
              <a:rPr lang="en-GB"/>
              <a:pPr>
                <a:defRPr/>
              </a:pPr>
              <a:t>11/04/2019</a:t>
            </a:fld>
            <a:endParaRPr lang="en-GB" dirty="0"/>
          </a:p>
        </p:txBody>
      </p:sp>
      <p:sp>
        <p:nvSpPr>
          <p:cNvPr id="3" name="Footer Placeholder 4"/>
          <p:cNvSpPr>
            <a:spLocks noGrp="1"/>
          </p:cNvSpPr>
          <p:nvPr>
            <p:ph type="ftr" sz="quarter" idx="11"/>
          </p:nvPr>
        </p:nvSpPr>
        <p:spPr/>
        <p:txBody>
          <a:bodyPr/>
          <a:lstStyle>
            <a:lvl1pPr>
              <a:defRPr/>
            </a:lvl1pPr>
          </a:lstStyle>
          <a:p>
            <a:pPr>
              <a:defRPr/>
            </a:pPr>
            <a:endParaRPr lang="en-GB" dirty="0"/>
          </a:p>
        </p:txBody>
      </p:sp>
      <p:sp>
        <p:nvSpPr>
          <p:cNvPr id="4" name="Slide Number Placeholder 5"/>
          <p:cNvSpPr>
            <a:spLocks noGrp="1"/>
          </p:cNvSpPr>
          <p:nvPr>
            <p:ph type="sldNum" sz="quarter" idx="12"/>
          </p:nvPr>
        </p:nvSpPr>
        <p:spPr/>
        <p:txBody>
          <a:bodyPr/>
          <a:lstStyle>
            <a:lvl1pPr>
              <a:defRPr/>
            </a:lvl1pPr>
          </a:lstStyle>
          <a:p>
            <a:pPr>
              <a:defRPr/>
            </a:pPr>
            <a:fld id="{CB7BC0C8-46D2-46E1-ACCC-B97CD3111EF3}" type="slidenum">
              <a:rPr lang="en-GB"/>
              <a:pPr>
                <a:defRPr/>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5" y="273053"/>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271A813-1FA4-4097-AA2E-956DBF55172D}" type="datetimeFigureOut">
              <a:rPr lang="en-GB"/>
              <a:pPr>
                <a:defRPr/>
              </a:pPr>
              <a:t>11/04/2019</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4F9C47BB-D118-4BA8-AA6A-20D67ED80F3C}" type="slidenum">
              <a:rPr lang="en-GB"/>
              <a:pPr>
                <a:defRPr/>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B3FBBB6-C916-4ACC-B8A2-EFA81B6AA2C5}" type="datetimeFigureOut">
              <a:rPr lang="en-GB"/>
              <a:pPr>
                <a:defRPr/>
              </a:pPr>
              <a:t>11/04/2019</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CA0DECFD-D193-4060-A251-8AC82BF2BCDC}" type="slidenum">
              <a:rPr lang="en-GB"/>
              <a:pPr>
                <a:defRPr/>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B20116B5-0B92-4681-9B80-0322801237C7}" type="datetimeFigureOut">
              <a:rPr lang="en-GB"/>
              <a:pPr>
                <a:defRPr/>
              </a:pPr>
              <a:t>11/04/2019</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05D65BA9-D038-46C8-A2FA-AE914A96CDAC}" type="slidenum">
              <a:rPr lang="en-GB"/>
              <a:pPr>
                <a:defRPr/>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733077C1-6709-48C5-BFD0-FFBA0A62992F}" type="datetimeFigureOut">
              <a:rPr lang="en-GB"/>
              <a:pPr>
                <a:defRPr/>
              </a:pPr>
              <a:t>11/04/2019</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B8050214-5AB2-47AB-913B-32FA4F121E9B}" type="slidenum">
              <a:rPr lang="en-GB"/>
              <a:pPr>
                <a:defRPr/>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F8FEEFE-0D48-46C5-9AF9-A139A0777B8D}" type="datetimeFigureOut">
              <a:rPr lang="en-GB"/>
              <a:pPr>
                <a:defRPr/>
              </a:pPr>
              <a:t>11/04/2019</a:t>
            </a:fld>
            <a:endParaRPr lang="en-GB"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EA32BB6-FD6F-4041-B073-7B8464E3437A}"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www.csd.gov.za/"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9968"/>
            <a:ext cx="12192000" cy="2492990"/>
          </a:xfrm>
          <a:prstGeom prst="rect">
            <a:avLst/>
          </a:prstGeom>
          <a:solidFill>
            <a:schemeClr val="accent5">
              <a:lumMod val="50000"/>
            </a:schemeClr>
          </a:solidFill>
        </p:spPr>
        <p:txBody>
          <a:bodyPr wrap="square">
            <a:spAutoFit/>
          </a:bodyPr>
          <a:lstStyle/>
          <a:p>
            <a:pPr algn="ctr" fontAlgn="auto">
              <a:spcBef>
                <a:spcPts val="0"/>
              </a:spcBef>
              <a:spcAft>
                <a:spcPts val="0"/>
              </a:spcAft>
              <a:defRPr/>
            </a:pPr>
            <a:endParaRPr lang="en-ZA" sz="1600" dirty="0">
              <a:solidFill>
                <a:schemeClr val="bg1"/>
              </a:solidFill>
              <a:effectLst>
                <a:outerShdw blurRad="38100" dist="38100" dir="2700000" algn="tl">
                  <a:srgbClr val="000000">
                    <a:alpha val="43137"/>
                  </a:srgbClr>
                </a:outerShdw>
              </a:effectLst>
            </a:endParaRPr>
          </a:p>
          <a:p>
            <a:pPr algn="ctr" fontAlgn="auto">
              <a:spcBef>
                <a:spcPts val="0"/>
              </a:spcBef>
              <a:spcAft>
                <a:spcPts val="0"/>
              </a:spcAft>
              <a:defRPr/>
            </a:pPr>
            <a:r>
              <a:rPr lang="en-ZA" sz="3600" b="1" dirty="0" smtClean="0">
                <a:solidFill>
                  <a:schemeClr val="bg1"/>
                </a:solidFill>
              </a:rPr>
              <a:t>COMPULSORY BRIEFING SESSION</a:t>
            </a:r>
          </a:p>
          <a:p>
            <a:pPr algn="ctr" fontAlgn="auto">
              <a:spcBef>
                <a:spcPts val="0"/>
              </a:spcBef>
              <a:spcAft>
                <a:spcPts val="0"/>
              </a:spcAft>
              <a:defRPr/>
            </a:pPr>
            <a:r>
              <a:rPr lang="en-GB" sz="3600" b="1" dirty="0" smtClean="0">
                <a:solidFill>
                  <a:schemeClr val="bg1"/>
                </a:solidFill>
              </a:rPr>
              <a:t>TEMPLATE</a:t>
            </a:r>
            <a:endParaRPr lang="en-ZA" sz="3600" b="1" dirty="0" smtClean="0">
              <a:solidFill>
                <a:schemeClr val="bg1"/>
              </a:solidFill>
            </a:endParaRPr>
          </a:p>
          <a:p>
            <a:pPr algn="ctr" fontAlgn="auto">
              <a:spcBef>
                <a:spcPts val="0"/>
              </a:spcBef>
              <a:spcAft>
                <a:spcPts val="0"/>
              </a:spcAft>
              <a:defRPr/>
            </a:pPr>
            <a:endParaRPr lang="en-ZA" sz="3600" b="1" dirty="0">
              <a:solidFill>
                <a:schemeClr val="bg1"/>
              </a:solidFill>
            </a:endParaRPr>
          </a:p>
          <a:p>
            <a:pPr algn="ctr" fontAlgn="auto">
              <a:spcBef>
                <a:spcPts val="0"/>
              </a:spcBef>
              <a:spcAft>
                <a:spcPts val="0"/>
              </a:spcAft>
              <a:defRPr/>
            </a:pPr>
            <a:endParaRPr lang="en-GB" sz="3200" b="1" dirty="0">
              <a:solidFill>
                <a:schemeClr val="bg1"/>
              </a:solidFill>
            </a:endParaRPr>
          </a:p>
        </p:txBody>
      </p:sp>
      <p:sp>
        <p:nvSpPr>
          <p:cNvPr id="6" name="Rectangle 5"/>
          <p:cNvSpPr/>
          <p:nvPr/>
        </p:nvSpPr>
        <p:spPr>
          <a:xfrm>
            <a:off x="0" y="6173788"/>
            <a:ext cx="12192000" cy="368300"/>
          </a:xfrm>
          <a:prstGeom prst="rect">
            <a:avLst/>
          </a:prstGeom>
          <a:solidFill>
            <a:schemeClr val="accent5">
              <a:lumMod val="50000"/>
            </a:schemeClr>
          </a:solidFill>
        </p:spPr>
        <p:txBody>
          <a:bodyPr wrap="square">
            <a:spAutoFit/>
          </a:bodyPr>
          <a:lstStyle/>
          <a:p>
            <a:pPr fontAlgn="auto">
              <a:spcBef>
                <a:spcPts val="0"/>
              </a:spcBef>
              <a:spcAft>
                <a:spcPts val="0"/>
              </a:spcAft>
              <a:tabLst>
                <a:tab pos="273050" algn="l"/>
              </a:tabLst>
              <a:defRPr/>
            </a:pPr>
            <a:r>
              <a:rPr lang="en-ZA" b="1" dirty="0" smtClean="0">
                <a:solidFill>
                  <a:schemeClr val="bg1"/>
                </a:solidFill>
                <a:latin typeface="Arial" pitchFamily="34" charset="0"/>
                <a:cs typeface="Arial" pitchFamily="34" charset="0"/>
              </a:rPr>
              <a:t>         SASSETA </a:t>
            </a:r>
            <a:r>
              <a:rPr lang="en-ZA" b="1" dirty="0">
                <a:solidFill>
                  <a:schemeClr val="bg1"/>
                </a:solidFill>
                <a:latin typeface="Arial" pitchFamily="34" charset="0"/>
                <a:cs typeface="Arial" pitchFamily="34" charset="0"/>
              </a:rPr>
              <a:t>- your partner in skills development</a:t>
            </a:r>
          </a:p>
        </p:txBody>
      </p:sp>
      <p:pic>
        <p:nvPicPr>
          <p:cNvPr id="8" name="Picture 7"/>
          <p:cNvPicPr>
            <a:picLocks noChangeAspect="1" noChangeArrowheads="1"/>
          </p:cNvPicPr>
          <p:nvPr/>
        </p:nvPicPr>
        <p:blipFill>
          <a:blip r:embed="rId2" cstate="print"/>
          <a:srcRect/>
          <a:stretch>
            <a:fillRect/>
          </a:stretch>
        </p:blipFill>
        <p:spPr bwMode="auto">
          <a:xfrm>
            <a:off x="9264352" y="5423676"/>
            <a:ext cx="1466030" cy="1447261"/>
          </a:xfrm>
          <a:prstGeom prst="rect">
            <a:avLst/>
          </a:prstGeom>
          <a:noFill/>
          <a:ln w="9525">
            <a:noFill/>
            <a:miter lim="800000"/>
            <a:headEnd/>
            <a:tailEnd/>
          </a:ln>
        </p:spPr>
      </p:pic>
      <p:sp>
        <p:nvSpPr>
          <p:cNvPr id="2" name="TextBox 1"/>
          <p:cNvSpPr txBox="1"/>
          <p:nvPr/>
        </p:nvSpPr>
        <p:spPr>
          <a:xfrm>
            <a:off x="479376" y="3554960"/>
            <a:ext cx="11521280" cy="830997"/>
          </a:xfrm>
          <a:prstGeom prst="rect">
            <a:avLst/>
          </a:prstGeom>
          <a:noFill/>
        </p:spPr>
        <p:txBody>
          <a:bodyPr wrap="square" rtlCol="0">
            <a:spAutoFit/>
          </a:bodyPr>
          <a:lstStyle/>
          <a:p>
            <a:r>
              <a:rPr lang="en-ZA" sz="2400" dirty="0" smtClean="0"/>
              <a:t>Presented by:  Tebogo Maphala</a:t>
            </a:r>
          </a:p>
          <a:p>
            <a:r>
              <a:rPr lang="en-ZA" sz="2400" dirty="0" smtClean="0"/>
              <a:t>Designation: Supply Chain Manager</a:t>
            </a:r>
            <a:endParaRPr lang="en-ZA"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smtClean="0">
                <a:solidFill>
                  <a:schemeClr val="bg1"/>
                </a:solidFill>
                <a:latin typeface="Arial" charset="0"/>
                <a:cs typeface="Arial" charset="0"/>
              </a:rPr>
              <a:t>CONTENTS</a:t>
            </a:r>
            <a:endParaRPr lang="en-ZA" sz="3600" dirty="0"/>
          </a:p>
        </p:txBody>
      </p:sp>
      <p:sp>
        <p:nvSpPr>
          <p:cNvPr id="3077" name="Subtitle 5"/>
          <p:cNvSpPr>
            <a:spLocks noGrp="1"/>
          </p:cNvSpPr>
          <p:nvPr>
            <p:ph type="subTitle" idx="1"/>
          </p:nvPr>
        </p:nvSpPr>
        <p:spPr>
          <a:xfrm>
            <a:off x="335360" y="1196752"/>
            <a:ext cx="11161239" cy="5322694"/>
          </a:xfrm>
        </p:spPr>
        <p:txBody>
          <a:bodyPr/>
          <a:lstStyle/>
          <a:p>
            <a:pPr marL="342900" indent="-342900" algn="just" eaLnBrk="1" hangingPunct="1">
              <a:spcBef>
                <a:spcPts val="0"/>
              </a:spcBef>
              <a:buFont typeface="Arial" panose="020B0604020202020204" pitchFamily="34" charset="0"/>
              <a:buChar char="•"/>
            </a:pPr>
            <a:r>
              <a:rPr lang="en-GB" sz="2800" dirty="0" smtClean="0">
                <a:solidFill>
                  <a:schemeClr val="tx1"/>
                </a:solidFill>
                <a:latin typeface="Arial" panose="020B0604020202020204" pitchFamily="34" charset="0"/>
                <a:cs typeface="Arial" panose="020B0604020202020204" pitchFamily="34" charset="0"/>
              </a:rPr>
              <a:t>Documents </a:t>
            </a:r>
            <a:r>
              <a:rPr lang="en-GB" sz="2800" dirty="0">
                <a:solidFill>
                  <a:schemeClr val="tx1"/>
                </a:solidFill>
                <a:latin typeface="Arial" panose="020B0604020202020204" pitchFamily="34" charset="0"/>
                <a:cs typeface="Arial" panose="020B0604020202020204" pitchFamily="34" charset="0"/>
              </a:rPr>
              <a:t>in the bid pack </a:t>
            </a:r>
          </a:p>
          <a:p>
            <a:pPr marL="342900" indent="-342900" algn="just" eaLnBrk="1" hangingPunct="1">
              <a:spcBef>
                <a:spcPts val="0"/>
              </a:spcBef>
              <a:buFont typeface="Arial" panose="020B0604020202020204" pitchFamily="34" charset="0"/>
              <a:buChar char="•"/>
            </a:pPr>
            <a:r>
              <a:rPr lang="en-GB" sz="2800" dirty="0">
                <a:solidFill>
                  <a:schemeClr val="tx1"/>
                </a:solidFill>
                <a:latin typeface="Arial" panose="020B0604020202020204" pitchFamily="34" charset="0"/>
                <a:cs typeface="Arial" panose="020B0604020202020204" pitchFamily="34" charset="0"/>
              </a:rPr>
              <a:t>Clarification /Queries</a:t>
            </a:r>
          </a:p>
          <a:p>
            <a:pPr marL="342900" indent="-342900" algn="just" eaLnBrk="1" hangingPunct="1">
              <a:spcBef>
                <a:spcPts val="0"/>
              </a:spcBef>
              <a:buFont typeface="Arial" panose="020B0604020202020204" pitchFamily="34" charset="0"/>
              <a:buChar char="•"/>
            </a:pPr>
            <a:r>
              <a:rPr lang="en-GB" sz="2800" dirty="0">
                <a:solidFill>
                  <a:schemeClr val="tx1"/>
                </a:solidFill>
                <a:latin typeface="Arial" panose="020B0604020202020204" pitchFamily="34" charset="0"/>
                <a:cs typeface="Arial" panose="020B0604020202020204" pitchFamily="34" charset="0"/>
              </a:rPr>
              <a:t>Submission of Bids</a:t>
            </a:r>
          </a:p>
          <a:p>
            <a:pPr marL="342900" indent="-342900" algn="just" eaLnBrk="1" hangingPunct="1">
              <a:spcBef>
                <a:spcPts val="0"/>
              </a:spcBef>
              <a:buFont typeface="Arial" panose="020B0604020202020204" pitchFamily="34" charset="0"/>
              <a:buChar char="•"/>
            </a:pPr>
            <a:r>
              <a:rPr lang="en-GB" sz="2800" dirty="0" smtClean="0">
                <a:solidFill>
                  <a:schemeClr val="tx1"/>
                </a:solidFill>
                <a:latin typeface="Arial" panose="020B0604020202020204" pitchFamily="34" charset="0"/>
                <a:cs typeface="Arial" panose="020B0604020202020204" pitchFamily="34" charset="0"/>
              </a:rPr>
              <a:t>Format </a:t>
            </a:r>
            <a:r>
              <a:rPr lang="en-GB" sz="2800" dirty="0">
                <a:solidFill>
                  <a:schemeClr val="tx1"/>
                </a:solidFill>
                <a:latin typeface="Arial" panose="020B0604020202020204" pitchFamily="34" charset="0"/>
                <a:cs typeface="Arial" panose="020B0604020202020204" pitchFamily="34" charset="0"/>
              </a:rPr>
              <a:t>of Bids</a:t>
            </a:r>
          </a:p>
          <a:p>
            <a:pPr marL="342900" indent="-342900" algn="just" eaLnBrk="1" hangingPunct="1">
              <a:spcBef>
                <a:spcPts val="0"/>
              </a:spcBef>
              <a:buFont typeface="Arial" panose="020B0604020202020204" pitchFamily="34" charset="0"/>
              <a:buChar char="•"/>
            </a:pPr>
            <a:r>
              <a:rPr lang="en-GB" sz="2800" dirty="0" smtClean="0">
                <a:solidFill>
                  <a:schemeClr val="tx1"/>
                </a:solidFill>
                <a:latin typeface="Arial" panose="020B0604020202020204" pitchFamily="34" charset="0"/>
                <a:cs typeface="Arial" panose="020B0604020202020204" pitchFamily="34" charset="0"/>
              </a:rPr>
              <a:t>Evaluation of bid</a:t>
            </a:r>
          </a:p>
          <a:p>
            <a:pPr marL="342900" indent="-342900" algn="just" eaLnBrk="1" hangingPunct="1">
              <a:spcBef>
                <a:spcPts val="0"/>
              </a:spcBef>
              <a:buFont typeface="Arial" panose="020B0604020202020204" pitchFamily="34" charset="0"/>
              <a:buChar char="•"/>
            </a:pPr>
            <a:r>
              <a:rPr lang="en-GB" sz="2800" dirty="0" smtClean="0">
                <a:solidFill>
                  <a:schemeClr val="tx1"/>
                </a:solidFill>
                <a:latin typeface="Arial" panose="020B0604020202020204" pitchFamily="34" charset="0"/>
                <a:cs typeface="Arial" panose="020B0604020202020204" pitchFamily="34" charset="0"/>
              </a:rPr>
              <a:t>Pricing and B-BBEE points </a:t>
            </a:r>
          </a:p>
          <a:p>
            <a:pPr marL="342900" indent="-342900" algn="just" eaLnBrk="1" hangingPunct="1">
              <a:spcBef>
                <a:spcPts val="0"/>
              </a:spcBef>
              <a:buFont typeface="Arial" panose="020B0604020202020204" pitchFamily="34" charset="0"/>
              <a:buChar char="•"/>
            </a:pPr>
            <a:r>
              <a:rPr lang="en-GB" sz="2800" dirty="0" smtClean="0">
                <a:solidFill>
                  <a:schemeClr val="tx1"/>
                </a:solidFill>
                <a:latin typeface="Arial" panose="020B0604020202020204" pitchFamily="34" charset="0"/>
                <a:cs typeface="Arial" panose="020B0604020202020204" pitchFamily="34" charset="0"/>
              </a:rPr>
              <a:t>Disqualifications</a:t>
            </a:r>
            <a:endParaRPr lang="en-GB" sz="2800" dirty="0">
              <a:solidFill>
                <a:schemeClr val="tx1"/>
              </a:solidFill>
              <a:latin typeface="Arial" panose="020B0604020202020204" pitchFamily="34" charset="0"/>
              <a:cs typeface="Arial" panose="020B0604020202020204" pitchFamily="34" charset="0"/>
            </a:endParaRPr>
          </a:p>
          <a:p>
            <a:pPr marL="342900" indent="-342900" algn="just" eaLnBrk="1" hangingPunct="1">
              <a:spcBef>
                <a:spcPts val="0"/>
              </a:spcBef>
              <a:buFont typeface="Arial" panose="020B0604020202020204" pitchFamily="34" charset="0"/>
              <a:buChar char="•"/>
            </a:pPr>
            <a:r>
              <a:rPr lang="en-GB" sz="2800" dirty="0">
                <a:solidFill>
                  <a:schemeClr val="tx1"/>
                </a:solidFill>
                <a:latin typeface="Arial" panose="020B0604020202020204" pitchFamily="34" charset="0"/>
                <a:cs typeface="Arial" panose="020B0604020202020204" pitchFamily="34" charset="0"/>
              </a:rPr>
              <a:t>National Treasury Central Supplier </a:t>
            </a:r>
            <a:r>
              <a:rPr lang="en-GB" sz="2800" dirty="0" smtClean="0">
                <a:solidFill>
                  <a:schemeClr val="tx1"/>
                </a:solidFill>
                <a:latin typeface="Arial" panose="020B0604020202020204" pitchFamily="34" charset="0"/>
                <a:cs typeface="Arial" panose="020B0604020202020204" pitchFamily="34" charset="0"/>
              </a:rPr>
              <a:t>Database (CSD)</a:t>
            </a:r>
            <a:endParaRPr lang="en-GB" sz="2800" dirty="0">
              <a:solidFill>
                <a:schemeClr val="tx1"/>
              </a:solidFill>
              <a:latin typeface="Arial" panose="020B0604020202020204" pitchFamily="34" charset="0"/>
              <a:cs typeface="Arial" panose="020B0604020202020204" pitchFamily="34" charset="0"/>
            </a:endParaRPr>
          </a:p>
          <a:p>
            <a:pPr marL="342900" indent="-342900" algn="just" eaLnBrk="1" hangingPunct="1">
              <a:spcBef>
                <a:spcPts val="0"/>
              </a:spcBef>
              <a:buFont typeface="Arial" panose="020B0604020202020204" pitchFamily="34" charset="0"/>
              <a:buChar char="•"/>
            </a:pPr>
            <a:r>
              <a:rPr lang="en-GB" sz="2800" dirty="0" smtClean="0">
                <a:solidFill>
                  <a:schemeClr val="tx1"/>
                </a:solidFill>
                <a:latin typeface="Arial" panose="020B0604020202020204" pitchFamily="34" charset="0"/>
                <a:cs typeface="Arial" panose="020B0604020202020204" pitchFamily="34" charset="0"/>
              </a:rPr>
              <a:t>Conclusion</a:t>
            </a:r>
          </a:p>
          <a:p>
            <a:pPr algn="just" eaLnBrk="1" hangingPunct="1"/>
            <a:endParaRPr lang="en-GB" sz="2400" dirty="0">
              <a:solidFill>
                <a:schemeClr val="tx1"/>
              </a:solidFill>
              <a:cs typeface="Arial"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9067243"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2</a:t>
            </a:fld>
            <a:endParaRPr lang="en-GB" sz="1600" b="1"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fontScale="9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smtClean="0">
                <a:solidFill>
                  <a:schemeClr val="bg1"/>
                </a:solidFill>
                <a:latin typeface="Arial" charset="0"/>
                <a:cs typeface="Arial" charset="0"/>
              </a:rPr>
              <a:t/>
            </a:r>
            <a:br>
              <a:rPr lang="en-ZA" sz="3600" b="1" dirty="0" smtClean="0">
                <a:solidFill>
                  <a:schemeClr val="bg1"/>
                </a:solidFill>
                <a:latin typeface="Arial" charset="0"/>
                <a:cs typeface="Arial" charset="0"/>
              </a:rPr>
            </a:br>
            <a:r>
              <a:rPr lang="en-ZA" sz="3600" b="1" dirty="0" smtClean="0">
                <a:solidFill>
                  <a:schemeClr val="bg1"/>
                </a:solidFill>
                <a:latin typeface="Arial" charset="0"/>
                <a:cs typeface="Arial" charset="0"/>
              </a:rPr>
              <a:t>DOCUMENTS </a:t>
            </a:r>
            <a:r>
              <a:rPr lang="en-ZA" sz="3600" b="1" dirty="0">
                <a:solidFill>
                  <a:schemeClr val="bg1"/>
                </a:solidFill>
                <a:latin typeface="Arial" charset="0"/>
                <a:cs typeface="Arial" charset="0"/>
              </a:rPr>
              <a:t>IN THE PACK</a:t>
            </a:r>
            <a:br>
              <a:rPr lang="en-ZA" sz="3600" b="1" dirty="0">
                <a:solidFill>
                  <a:schemeClr val="bg1"/>
                </a:solidFill>
                <a:latin typeface="Arial" charset="0"/>
                <a:cs typeface="Arial" charset="0"/>
              </a:rPr>
            </a:br>
            <a:endParaRPr lang="en-ZA" sz="3600" dirty="0"/>
          </a:p>
        </p:txBody>
      </p:sp>
      <p:sp>
        <p:nvSpPr>
          <p:cNvPr id="3077" name="Subtitle 5"/>
          <p:cNvSpPr>
            <a:spLocks noGrp="1"/>
          </p:cNvSpPr>
          <p:nvPr>
            <p:ph type="subTitle" idx="1"/>
          </p:nvPr>
        </p:nvSpPr>
        <p:spPr>
          <a:xfrm>
            <a:off x="263352" y="997251"/>
            <a:ext cx="11665296" cy="4536851"/>
          </a:xfrm>
        </p:spPr>
        <p:txBody>
          <a:bodyPr/>
          <a:lstStyle/>
          <a:p>
            <a:pPr lvl="0" algn="l" eaLnBrk="1" fontAlgn="auto" hangingPunct="1">
              <a:spcAft>
                <a:spcPts val="0"/>
              </a:spcAft>
            </a:pPr>
            <a:r>
              <a:rPr lang="en-US" sz="2400" b="1" dirty="0" smtClean="0">
                <a:solidFill>
                  <a:prstClr val="black"/>
                </a:solidFill>
                <a:latin typeface="Arial" panose="020B0604020202020204" pitchFamily="34" charset="0"/>
                <a:cs typeface="Arial" panose="020B0604020202020204" pitchFamily="34" charset="0"/>
              </a:rPr>
              <a:t>SASSETA Bid documents are divided into two sections:</a:t>
            </a:r>
          </a:p>
          <a:p>
            <a:pPr lvl="0" algn="l" eaLnBrk="1" fontAlgn="auto" hangingPunct="1">
              <a:spcAft>
                <a:spcPts val="0"/>
              </a:spcAft>
            </a:pPr>
            <a:endParaRPr lang="en-US" sz="2400" b="1" dirty="0">
              <a:solidFill>
                <a:prstClr val="black"/>
              </a:solidFill>
              <a:latin typeface="Arial" panose="020B0604020202020204" pitchFamily="34" charset="0"/>
              <a:cs typeface="Arial" panose="020B0604020202020204" pitchFamily="34" charset="0"/>
            </a:endParaRPr>
          </a:p>
          <a:p>
            <a:pPr lvl="0" algn="l" eaLnBrk="1" fontAlgn="auto" hangingPunct="1">
              <a:spcAft>
                <a:spcPts val="0"/>
              </a:spcAft>
            </a:pPr>
            <a:r>
              <a:rPr lang="en-US" sz="2400" b="1" dirty="0" smtClean="0">
                <a:solidFill>
                  <a:prstClr val="black"/>
                </a:solidFill>
                <a:latin typeface="Arial" panose="020B0604020202020204" pitchFamily="34" charset="0"/>
                <a:cs typeface="Arial" panose="020B0604020202020204" pitchFamily="34" charset="0"/>
              </a:rPr>
              <a:t>Section </a:t>
            </a:r>
            <a:r>
              <a:rPr lang="en-US" sz="2400" b="1" dirty="0">
                <a:solidFill>
                  <a:prstClr val="black"/>
                </a:solidFill>
                <a:latin typeface="Arial" panose="020B0604020202020204" pitchFamily="34" charset="0"/>
                <a:cs typeface="Arial" panose="020B0604020202020204" pitchFamily="34" charset="0"/>
              </a:rPr>
              <a:t>A </a:t>
            </a:r>
            <a:r>
              <a:rPr lang="en-US" sz="2400" b="1" dirty="0" smtClean="0">
                <a:solidFill>
                  <a:prstClr val="black"/>
                </a:solidFill>
                <a:latin typeface="Arial" panose="020B0604020202020204" pitchFamily="34" charset="0"/>
                <a:cs typeface="Arial" panose="020B0604020202020204" pitchFamily="34" charset="0"/>
              </a:rPr>
              <a:t/>
            </a:r>
            <a:br>
              <a:rPr lang="en-US" sz="2400" b="1" dirty="0" smtClean="0">
                <a:solidFill>
                  <a:prstClr val="black"/>
                </a:solidFill>
                <a:latin typeface="Arial" panose="020B0604020202020204" pitchFamily="34" charset="0"/>
                <a:cs typeface="Arial" panose="020B0604020202020204" pitchFamily="34" charset="0"/>
              </a:rPr>
            </a:br>
            <a:r>
              <a:rPr lang="en-ZA" sz="2400" dirty="0" err="1" smtClean="0">
                <a:solidFill>
                  <a:prstClr val="black"/>
                </a:solidFill>
                <a:latin typeface="Arial" panose="020B0604020202020204" pitchFamily="34" charset="0"/>
                <a:cs typeface="Arial" panose="020B0604020202020204" pitchFamily="34" charset="0"/>
              </a:rPr>
              <a:t>RFB</a:t>
            </a:r>
            <a:r>
              <a:rPr lang="en-ZA" sz="2400" dirty="0" smtClean="0">
                <a:solidFill>
                  <a:prstClr val="black"/>
                </a:solidFill>
                <a:latin typeface="Arial" panose="020B0604020202020204" pitchFamily="34" charset="0"/>
                <a:cs typeface="Arial" panose="020B0604020202020204" pitchFamily="34" charset="0"/>
              </a:rPr>
              <a:t> </a:t>
            </a:r>
            <a:r>
              <a:rPr lang="en-ZA" sz="2400" dirty="0">
                <a:solidFill>
                  <a:prstClr val="black"/>
                </a:solidFill>
                <a:latin typeface="Arial" panose="020B0604020202020204" pitchFamily="34" charset="0"/>
                <a:cs typeface="Arial" panose="020B0604020202020204" pitchFamily="34" charset="0"/>
              </a:rPr>
              <a:t>Submission Conditions and Instructions, Terms of Reference, </a:t>
            </a:r>
            <a:r>
              <a:rPr lang="en-ZA" sz="2400" dirty="0" smtClean="0">
                <a:solidFill>
                  <a:prstClr val="black"/>
                </a:solidFill>
                <a:latin typeface="Arial" panose="020B0604020202020204" pitchFamily="34" charset="0"/>
                <a:cs typeface="Arial" panose="020B0604020202020204" pitchFamily="34" charset="0"/>
              </a:rPr>
              <a:t>Selection Process</a:t>
            </a:r>
            <a:endParaRPr lang="en-ZA" sz="2400" dirty="0">
              <a:solidFill>
                <a:prstClr val="black"/>
              </a:solidFill>
              <a:latin typeface="Arial" panose="020B0604020202020204" pitchFamily="34" charset="0"/>
              <a:cs typeface="Arial" panose="020B0604020202020204" pitchFamily="34" charset="0"/>
            </a:endParaRPr>
          </a:p>
          <a:p>
            <a:pPr lvl="0" algn="l" eaLnBrk="1" fontAlgn="auto" hangingPunct="1">
              <a:spcAft>
                <a:spcPts val="0"/>
              </a:spcAft>
            </a:pPr>
            <a:r>
              <a:rPr lang="en-US" sz="2400" dirty="0" smtClean="0">
                <a:solidFill>
                  <a:prstClr val="black"/>
                </a:solidFill>
                <a:latin typeface="Arial" panose="020B0604020202020204" pitchFamily="34" charset="0"/>
                <a:cs typeface="Arial" panose="020B0604020202020204" pitchFamily="34" charset="0"/>
              </a:rPr>
              <a:t/>
            </a:r>
            <a:br>
              <a:rPr lang="en-US" sz="2400" dirty="0" smtClean="0">
                <a:solidFill>
                  <a:prstClr val="black"/>
                </a:solidFill>
                <a:latin typeface="Arial" panose="020B0604020202020204" pitchFamily="34" charset="0"/>
                <a:cs typeface="Arial" panose="020B0604020202020204" pitchFamily="34" charset="0"/>
              </a:rPr>
            </a:br>
            <a:r>
              <a:rPr lang="en-US" sz="2400" b="1" dirty="0" smtClean="0">
                <a:solidFill>
                  <a:prstClr val="black"/>
                </a:solidFill>
                <a:latin typeface="Arial" panose="020B0604020202020204" pitchFamily="34" charset="0"/>
                <a:cs typeface="Arial" panose="020B0604020202020204" pitchFamily="34" charset="0"/>
              </a:rPr>
              <a:t>Section </a:t>
            </a:r>
            <a:r>
              <a:rPr lang="en-US" sz="2400" b="1" dirty="0">
                <a:solidFill>
                  <a:prstClr val="black"/>
                </a:solidFill>
                <a:latin typeface="Arial" panose="020B0604020202020204" pitchFamily="34" charset="0"/>
                <a:cs typeface="Arial" panose="020B0604020202020204" pitchFamily="34" charset="0"/>
              </a:rPr>
              <a:t>B </a:t>
            </a:r>
            <a:r>
              <a:rPr lang="en-US" sz="2400" b="1" dirty="0" smtClean="0">
                <a:solidFill>
                  <a:prstClr val="black"/>
                </a:solidFill>
                <a:latin typeface="Arial" panose="020B0604020202020204" pitchFamily="34" charset="0"/>
                <a:cs typeface="Arial" panose="020B0604020202020204" pitchFamily="34" charset="0"/>
              </a:rPr>
              <a:t/>
            </a:r>
            <a:br>
              <a:rPr lang="en-US" sz="2400" b="1" dirty="0" smtClean="0">
                <a:solidFill>
                  <a:prstClr val="black"/>
                </a:solidFill>
                <a:latin typeface="Arial" panose="020B0604020202020204" pitchFamily="34" charset="0"/>
                <a:cs typeface="Arial" panose="020B0604020202020204" pitchFamily="34" charset="0"/>
              </a:rPr>
            </a:br>
            <a:r>
              <a:rPr lang="en-GB" sz="2400" dirty="0" smtClean="0">
                <a:solidFill>
                  <a:prstClr val="black"/>
                </a:solidFill>
                <a:latin typeface="Arial" panose="020B0604020202020204" pitchFamily="34" charset="0"/>
                <a:cs typeface="Arial" panose="020B0604020202020204" pitchFamily="34" charset="0"/>
              </a:rPr>
              <a:t>Special </a:t>
            </a:r>
            <a:r>
              <a:rPr lang="en-GB" sz="2400" dirty="0">
                <a:solidFill>
                  <a:prstClr val="black"/>
                </a:solidFill>
                <a:latin typeface="Arial" panose="020B0604020202020204" pitchFamily="34" charset="0"/>
                <a:cs typeface="Arial" panose="020B0604020202020204" pitchFamily="34" charset="0"/>
              </a:rPr>
              <a:t>Conditions of Bid and Contract,  </a:t>
            </a:r>
            <a:r>
              <a:rPr lang="en-US" sz="2400" dirty="0">
                <a:solidFill>
                  <a:prstClr val="black"/>
                </a:solidFill>
                <a:latin typeface="Arial" panose="020B0604020202020204" pitchFamily="34" charset="0"/>
                <a:cs typeface="Arial" panose="020B0604020202020204" pitchFamily="34" charset="0"/>
              </a:rPr>
              <a:t>GCC (Annexure A), Invitation to </a:t>
            </a:r>
            <a:r>
              <a:rPr lang="en-US" sz="2400" dirty="0" smtClean="0">
                <a:solidFill>
                  <a:prstClr val="black"/>
                </a:solidFill>
                <a:latin typeface="Arial" panose="020B0604020202020204" pitchFamily="34" charset="0"/>
                <a:cs typeface="Arial" panose="020B0604020202020204" pitchFamily="34" charset="0"/>
              </a:rPr>
              <a:t>Bid/Quote (SBD 1), </a:t>
            </a:r>
            <a:r>
              <a:rPr lang="en-US" sz="2400" dirty="0">
                <a:solidFill>
                  <a:prstClr val="black"/>
                </a:solidFill>
                <a:latin typeface="Arial" panose="020B0604020202020204" pitchFamily="34" charset="0"/>
                <a:cs typeface="Arial" panose="020B0604020202020204" pitchFamily="34" charset="0"/>
              </a:rPr>
              <a:t>Pricing Schedule(SBD </a:t>
            </a:r>
            <a:r>
              <a:rPr lang="en-US" sz="2400" dirty="0" smtClean="0">
                <a:solidFill>
                  <a:prstClr val="black"/>
                </a:solidFill>
                <a:latin typeface="Arial" panose="020B0604020202020204" pitchFamily="34" charset="0"/>
                <a:cs typeface="Arial" panose="020B0604020202020204" pitchFamily="34" charset="0"/>
              </a:rPr>
              <a:t>3.1 or 3.3), Declaration </a:t>
            </a:r>
            <a:r>
              <a:rPr lang="en-US" sz="2400" dirty="0">
                <a:solidFill>
                  <a:prstClr val="black"/>
                </a:solidFill>
                <a:latin typeface="Arial" panose="020B0604020202020204" pitchFamily="34" charset="0"/>
                <a:cs typeface="Arial" panose="020B0604020202020204" pitchFamily="34" charset="0"/>
              </a:rPr>
              <a:t>of Interest(SBD </a:t>
            </a:r>
            <a:r>
              <a:rPr lang="en-US" sz="2400" dirty="0" smtClean="0">
                <a:solidFill>
                  <a:prstClr val="black"/>
                </a:solidFill>
                <a:latin typeface="Arial" panose="020B0604020202020204" pitchFamily="34" charset="0"/>
                <a:cs typeface="Arial" panose="020B0604020202020204" pitchFamily="34" charset="0"/>
              </a:rPr>
              <a:t>4), Preference </a:t>
            </a:r>
            <a:r>
              <a:rPr lang="en-US" sz="2400" dirty="0">
                <a:solidFill>
                  <a:prstClr val="black"/>
                </a:solidFill>
                <a:latin typeface="Arial" panose="020B0604020202020204" pitchFamily="34" charset="0"/>
                <a:cs typeface="Arial" panose="020B0604020202020204" pitchFamily="34" charset="0"/>
              </a:rPr>
              <a:t>Points Claim form in terms of Preferential Procurement Regulations 2017(SBD </a:t>
            </a:r>
            <a:r>
              <a:rPr lang="en-US" sz="2400" dirty="0" smtClean="0">
                <a:solidFill>
                  <a:prstClr val="black"/>
                </a:solidFill>
                <a:latin typeface="Arial" panose="020B0604020202020204" pitchFamily="34" charset="0"/>
                <a:cs typeface="Arial" panose="020B0604020202020204" pitchFamily="34" charset="0"/>
              </a:rPr>
              <a:t>6.1</a:t>
            </a:r>
            <a:r>
              <a:rPr lang="en-US" sz="2400" dirty="0">
                <a:solidFill>
                  <a:prstClr val="black"/>
                </a:solidFill>
                <a:latin typeface="Arial" panose="020B0604020202020204" pitchFamily="34" charset="0"/>
                <a:cs typeface="Arial" panose="020B0604020202020204" pitchFamily="34" charset="0"/>
              </a:rPr>
              <a:t>), </a:t>
            </a:r>
            <a:r>
              <a:rPr lang="en-US" sz="2400" dirty="0" smtClean="0">
                <a:solidFill>
                  <a:prstClr val="black"/>
                </a:solidFill>
                <a:latin typeface="Arial" panose="020B0604020202020204" pitchFamily="34" charset="0"/>
                <a:cs typeface="Arial" panose="020B0604020202020204" pitchFamily="34" charset="0"/>
              </a:rPr>
              <a:t> </a:t>
            </a:r>
            <a:r>
              <a:rPr lang="en-US" sz="2400" dirty="0">
                <a:solidFill>
                  <a:prstClr val="black"/>
                </a:solidFill>
                <a:latin typeface="Arial" panose="020B0604020202020204" pitchFamily="34" charset="0"/>
                <a:cs typeface="Arial" panose="020B0604020202020204" pitchFamily="34" charset="0"/>
              </a:rPr>
              <a:t>Declaration of bidder’s Past SCM Practices (SBD </a:t>
            </a:r>
            <a:r>
              <a:rPr lang="en-US" sz="2400" dirty="0" smtClean="0">
                <a:solidFill>
                  <a:prstClr val="black"/>
                </a:solidFill>
                <a:latin typeface="Arial" panose="020B0604020202020204" pitchFamily="34" charset="0"/>
                <a:cs typeface="Arial" panose="020B0604020202020204" pitchFamily="34" charset="0"/>
              </a:rPr>
              <a:t>8),  </a:t>
            </a:r>
            <a:r>
              <a:rPr lang="en-US" sz="2400" dirty="0">
                <a:solidFill>
                  <a:prstClr val="black"/>
                </a:solidFill>
                <a:latin typeface="Arial" panose="020B0604020202020204" pitchFamily="34" charset="0"/>
                <a:cs typeface="Arial" panose="020B0604020202020204" pitchFamily="34" charset="0"/>
              </a:rPr>
              <a:t>Certificate of Independent Bid </a:t>
            </a:r>
            <a:r>
              <a:rPr lang="en-US" sz="2400" dirty="0" smtClean="0">
                <a:solidFill>
                  <a:prstClr val="black"/>
                </a:solidFill>
                <a:latin typeface="Arial" panose="020B0604020202020204" pitchFamily="34" charset="0"/>
                <a:cs typeface="Arial" panose="020B0604020202020204" pitchFamily="34" charset="0"/>
              </a:rPr>
              <a:t>Determination (</a:t>
            </a:r>
            <a:r>
              <a:rPr lang="en-US" sz="2400" dirty="0">
                <a:solidFill>
                  <a:prstClr val="black"/>
                </a:solidFill>
                <a:latin typeface="Arial" panose="020B0604020202020204" pitchFamily="34" charset="0"/>
                <a:cs typeface="Arial" panose="020B0604020202020204" pitchFamily="34" charset="0"/>
              </a:rPr>
              <a:t>SBD </a:t>
            </a:r>
            <a:r>
              <a:rPr lang="en-US" sz="2400" dirty="0" smtClean="0">
                <a:solidFill>
                  <a:prstClr val="black"/>
                </a:solidFill>
                <a:latin typeface="Arial" panose="020B0604020202020204" pitchFamily="34" charset="0"/>
                <a:cs typeface="Arial" panose="020B0604020202020204" pitchFamily="34" charset="0"/>
              </a:rPr>
              <a:t>9) </a:t>
            </a:r>
            <a:r>
              <a:rPr lang="en-US" sz="2400" dirty="0">
                <a:solidFill>
                  <a:prstClr val="black"/>
                </a:solidFill>
                <a:latin typeface="Arial" panose="020B0604020202020204" pitchFamily="34" charset="0"/>
                <a:cs typeface="Arial" panose="020B0604020202020204" pitchFamily="34" charset="0"/>
              </a:rPr>
              <a:t>, Submission Checklist, Map to </a:t>
            </a:r>
            <a:r>
              <a:rPr lang="en-US" sz="2400" dirty="0" smtClean="0">
                <a:solidFill>
                  <a:prstClr val="black"/>
                </a:solidFill>
                <a:latin typeface="Arial" panose="020B0604020202020204" pitchFamily="34" charset="0"/>
                <a:cs typeface="Arial" panose="020B0604020202020204" pitchFamily="34" charset="0"/>
              </a:rPr>
              <a:t>SASSETA </a:t>
            </a:r>
            <a:r>
              <a:rPr lang="en-US" sz="2400" dirty="0">
                <a:solidFill>
                  <a:prstClr val="black"/>
                </a:solidFill>
                <a:latin typeface="Arial" panose="020B0604020202020204" pitchFamily="34" charset="0"/>
                <a:cs typeface="Arial" panose="020B0604020202020204" pitchFamily="34" charset="0"/>
              </a:rPr>
              <a:t>Offices</a:t>
            </a:r>
          </a:p>
          <a:p>
            <a:pPr algn="just" eaLnBrk="1" hangingPunct="1"/>
            <a:endParaRPr lang="en-GB" sz="2400" dirty="0">
              <a:solidFill>
                <a:schemeClr val="tx1"/>
              </a:solidFill>
              <a:latin typeface="Arial" panose="020B0604020202020204" pitchFamily="34" charset="0"/>
              <a:cs typeface="Arial" panose="020B0604020202020204"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9067243"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3</a:t>
            </a:fld>
            <a:endParaRPr lang="en-GB" sz="1600" b="1" dirty="0">
              <a:solidFill>
                <a:schemeClr val="bg1"/>
              </a:solidFill>
            </a:endParaRPr>
          </a:p>
        </p:txBody>
      </p:sp>
    </p:spTree>
    <p:extLst>
      <p:ext uri="{BB962C8B-B14F-4D97-AF65-F5344CB8AC3E}">
        <p14:creationId xmlns:p14="http://schemas.microsoft.com/office/powerpoint/2010/main" val="8497497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fontScale="9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smtClean="0">
                <a:solidFill>
                  <a:schemeClr val="bg1"/>
                </a:solidFill>
                <a:latin typeface="Arial" charset="0"/>
                <a:cs typeface="Arial" charset="0"/>
              </a:rPr>
              <a:t/>
            </a:r>
            <a:br>
              <a:rPr lang="en-ZA" sz="3600" b="1" dirty="0" smtClean="0">
                <a:solidFill>
                  <a:schemeClr val="bg1"/>
                </a:solidFill>
                <a:latin typeface="Arial" charset="0"/>
                <a:cs typeface="Arial" charset="0"/>
              </a:rPr>
            </a:br>
            <a:r>
              <a:rPr lang="en-ZA" sz="3600" b="1" dirty="0" smtClean="0">
                <a:solidFill>
                  <a:schemeClr val="bg1"/>
                </a:solidFill>
                <a:latin typeface="Arial" charset="0"/>
                <a:cs typeface="Arial" charset="0"/>
              </a:rPr>
              <a:t>CLARIFICATION/QUERIES</a:t>
            </a:r>
            <a:r>
              <a:rPr lang="en-ZA" sz="3600" b="1" dirty="0">
                <a:solidFill>
                  <a:schemeClr val="bg1"/>
                </a:solidFill>
                <a:latin typeface="Arial" charset="0"/>
                <a:cs typeface="Arial" charset="0"/>
              </a:rPr>
              <a:t/>
            </a:r>
            <a:br>
              <a:rPr lang="en-ZA" sz="3600" b="1" dirty="0">
                <a:solidFill>
                  <a:schemeClr val="bg1"/>
                </a:solidFill>
                <a:latin typeface="Arial" charset="0"/>
                <a:cs typeface="Arial" charset="0"/>
              </a:rPr>
            </a:br>
            <a:endParaRPr lang="en-ZA" sz="3600" dirty="0"/>
          </a:p>
        </p:txBody>
      </p:sp>
      <p:sp>
        <p:nvSpPr>
          <p:cNvPr id="3077" name="Subtitle 5"/>
          <p:cNvSpPr>
            <a:spLocks noGrp="1"/>
          </p:cNvSpPr>
          <p:nvPr>
            <p:ph type="subTitle" idx="1"/>
          </p:nvPr>
        </p:nvSpPr>
        <p:spPr>
          <a:xfrm>
            <a:off x="335360" y="1052737"/>
            <a:ext cx="11161239" cy="5426888"/>
          </a:xfrm>
        </p:spPr>
        <p:txBody>
          <a:bodyPr/>
          <a:lstStyle/>
          <a:p>
            <a:pPr marL="457200" lvl="0" indent="-457200" algn="l" eaLnBrk="1" fontAlgn="auto" hangingPunct="1">
              <a:spcAft>
                <a:spcPts val="0"/>
              </a:spcAft>
              <a:buFont typeface="Arial" panose="020B0604020202020204" pitchFamily="34" charset="0"/>
              <a:buChar char="•"/>
            </a:pPr>
            <a:r>
              <a:rPr lang="en-ZA" sz="2400" dirty="0" smtClean="0">
                <a:solidFill>
                  <a:prstClr val="black"/>
                </a:solidFill>
                <a:latin typeface="Arial" panose="020B0604020202020204" pitchFamily="34" charset="0"/>
                <a:cs typeface="Arial" panose="020B0604020202020204" pitchFamily="34" charset="0"/>
              </a:rPr>
              <a:t>Bidders are encouraged to comprehensively read the tender document and the terms of references/Specifications in advance (before briefing session/before preparing a submission) to understand the requirement of the Tender. Question to ask themselves is whether the tender is their line of work? Do not try and be Jack-of-all-trades – it is better to specialise</a:t>
            </a:r>
          </a:p>
          <a:p>
            <a:pPr marL="457200" lvl="0" indent="-457200" algn="l" eaLnBrk="1" fontAlgn="auto" hangingPunct="1">
              <a:spcAft>
                <a:spcPts val="0"/>
              </a:spcAft>
              <a:buFont typeface="Arial" panose="020B0604020202020204" pitchFamily="34" charset="0"/>
              <a:buChar char="•"/>
            </a:pPr>
            <a:r>
              <a:rPr lang="en-ZA" sz="2400" dirty="0" smtClean="0">
                <a:solidFill>
                  <a:prstClr val="black"/>
                </a:solidFill>
                <a:latin typeface="Arial" panose="020B0604020202020204" pitchFamily="34" charset="0"/>
                <a:cs typeface="Arial" panose="020B0604020202020204" pitchFamily="34" charset="0"/>
              </a:rPr>
              <a:t>Bidders are always afforded an opportunity to ask </a:t>
            </a:r>
            <a:r>
              <a:rPr lang="en-ZA" sz="2400" dirty="0">
                <a:solidFill>
                  <a:prstClr val="black"/>
                </a:solidFill>
                <a:latin typeface="Arial" panose="020B0604020202020204" pitchFamily="34" charset="0"/>
                <a:cs typeface="Arial" panose="020B0604020202020204" pitchFamily="34" charset="0"/>
              </a:rPr>
              <a:t>c</a:t>
            </a:r>
            <a:r>
              <a:rPr lang="en-ZA" sz="2400" dirty="0" smtClean="0">
                <a:solidFill>
                  <a:prstClr val="black"/>
                </a:solidFill>
                <a:latin typeface="Arial" panose="020B0604020202020204" pitchFamily="34" charset="0"/>
                <a:cs typeface="Arial" panose="020B0604020202020204" pitchFamily="34" charset="0"/>
              </a:rPr>
              <a:t>larification questions and these are to always be made in writing </a:t>
            </a:r>
            <a:r>
              <a:rPr lang="en-ZA" sz="2400" dirty="0">
                <a:solidFill>
                  <a:prstClr val="black"/>
                </a:solidFill>
                <a:latin typeface="Arial" panose="020B0604020202020204" pitchFamily="34" charset="0"/>
                <a:cs typeface="Arial" panose="020B0604020202020204" pitchFamily="34" charset="0"/>
              </a:rPr>
              <a:t>(email) </a:t>
            </a:r>
            <a:r>
              <a:rPr lang="en-ZA" sz="2400" dirty="0" smtClean="0">
                <a:solidFill>
                  <a:prstClr val="black"/>
                </a:solidFill>
                <a:latin typeface="Arial" panose="020B0604020202020204" pitchFamily="34" charset="0"/>
                <a:cs typeface="Arial" panose="020B0604020202020204" pitchFamily="34" charset="0"/>
              </a:rPr>
              <a:t>to a specified email for SCM to keep an audit trail of the discussions. Do not consult anyone else at SASSETA except the designated email address as this might compromise the tender process. </a:t>
            </a:r>
          </a:p>
          <a:p>
            <a:pPr marL="457200" lvl="0" indent="-457200" algn="l" eaLnBrk="1" fontAlgn="auto" hangingPunct="1">
              <a:spcAft>
                <a:spcPts val="0"/>
              </a:spcAft>
              <a:buFont typeface="Arial" panose="020B0604020202020204" pitchFamily="34" charset="0"/>
              <a:buChar char="•"/>
            </a:pPr>
            <a:r>
              <a:rPr lang="en-ZA" sz="2400" dirty="0" smtClean="0">
                <a:solidFill>
                  <a:prstClr val="black"/>
                </a:solidFill>
                <a:latin typeface="Arial" panose="020B0604020202020204" pitchFamily="34" charset="0"/>
                <a:cs typeface="Arial" panose="020B0604020202020204" pitchFamily="34" charset="0"/>
              </a:rPr>
              <a:t>Bidders are to pay attention to the closing </a:t>
            </a:r>
            <a:r>
              <a:rPr lang="en-ZA" sz="2400" dirty="0">
                <a:solidFill>
                  <a:prstClr val="black"/>
                </a:solidFill>
                <a:latin typeface="Arial" panose="020B0604020202020204" pitchFamily="34" charset="0"/>
                <a:cs typeface="Arial" panose="020B0604020202020204" pitchFamily="34" charset="0"/>
              </a:rPr>
              <a:t>date and time for clarifications </a:t>
            </a:r>
            <a:r>
              <a:rPr lang="en-ZA" sz="2400" dirty="0" smtClean="0">
                <a:solidFill>
                  <a:prstClr val="black"/>
                </a:solidFill>
                <a:latin typeface="Arial" panose="020B0604020202020204" pitchFamily="34" charset="0"/>
                <a:cs typeface="Arial" panose="020B0604020202020204" pitchFamily="34" charset="0"/>
              </a:rPr>
              <a:t>questions and to send these by the said date and time. Reading the document beforehand will come in handy in this instance as all questions will be sent timeously.</a:t>
            </a:r>
          </a:p>
          <a:p>
            <a:pPr lvl="0" algn="l" eaLnBrk="1" fontAlgn="auto" hangingPunct="1">
              <a:spcAft>
                <a:spcPts val="0"/>
              </a:spcAft>
            </a:pPr>
            <a:r>
              <a:rPr lang="en-ZA" sz="2800" dirty="0" smtClean="0">
                <a:solidFill>
                  <a:prstClr val="black"/>
                </a:solidFill>
              </a:rPr>
              <a:t> </a:t>
            </a:r>
            <a:endParaRPr lang="en-ZA" sz="2800" dirty="0">
              <a:solidFill>
                <a:prstClr val="black"/>
              </a:solidFill>
            </a:endParaRPr>
          </a:p>
          <a:p>
            <a:pPr algn="just" eaLnBrk="1" hangingPunct="1"/>
            <a:endParaRPr lang="en-GB" sz="2800" dirty="0">
              <a:solidFill>
                <a:schemeClr val="tx1"/>
              </a:solidFill>
              <a:cs typeface="Arial"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9067243"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4</a:t>
            </a:fld>
            <a:endParaRPr lang="en-GB" sz="1600" b="1" dirty="0">
              <a:solidFill>
                <a:schemeClr val="bg1"/>
              </a:solidFill>
            </a:endParaRPr>
          </a:p>
        </p:txBody>
      </p:sp>
    </p:spTree>
    <p:extLst>
      <p:ext uri="{BB962C8B-B14F-4D97-AF65-F5344CB8AC3E}">
        <p14:creationId xmlns:p14="http://schemas.microsoft.com/office/powerpoint/2010/main" val="19911378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fontScale="9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smtClean="0">
                <a:solidFill>
                  <a:schemeClr val="bg1"/>
                </a:solidFill>
                <a:latin typeface="Arial" charset="0"/>
                <a:cs typeface="Arial" charset="0"/>
              </a:rPr>
              <a:t/>
            </a:r>
            <a:br>
              <a:rPr lang="en-ZA" sz="3600" b="1" dirty="0" smtClean="0">
                <a:solidFill>
                  <a:schemeClr val="bg1"/>
                </a:solidFill>
                <a:latin typeface="Arial" charset="0"/>
                <a:cs typeface="Arial" charset="0"/>
              </a:rPr>
            </a:br>
            <a:r>
              <a:rPr lang="en-ZA" sz="3600" b="1" dirty="0" smtClean="0">
                <a:solidFill>
                  <a:schemeClr val="bg1"/>
                </a:solidFill>
                <a:latin typeface="Arial" charset="0"/>
                <a:cs typeface="Arial" charset="0"/>
              </a:rPr>
              <a:t>SUBMISSION </a:t>
            </a:r>
            <a:r>
              <a:rPr lang="en-ZA" sz="3600" b="1" dirty="0">
                <a:solidFill>
                  <a:schemeClr val="bg1"/>
                </a:solidFill>
                <a:latin typeface="Arial" charset="0"/>
                <a:cs typeface="Arial" charset="0"/>
              </a:rPr>
              <a:t>OF BIDS</a:t>
            </a:r>
            <a:br>
              <a:rPr lang="en-ZA" sz="3600" b="1" dirty="0">
                <a:solidFill>
                  <a:schemeClr val="bg1"/>
                </a:solidFill>
                <a:latin typeface="Arial" charset="0"/>
                <a:cs typeface="Arial" charset="0"/>
              </a:rPr>
            </a:br>
            <a:endParaRPr lang="en-ZA" sz="3600" dirty="0"/>
          </a:p>
        </p:txBody>
      </p:sp>
      <p:sp>
        <p:nvSpPr>
          <p:cNvPr id="3077" name="Subtitle 5"/>
          <p:cNvSpPr>
            <a:spLocks noGrp="1"/>
          </p:cNvSpPr>
          <p:nvPr>
            <p:ph type="subTitle" idx="1"/>
          </p:nvPr>
        </p:nvSpPr>
        <p:spPr>
          <a:xfrm>
            <a:off x="335360" y="1268413"/>
            <a:ext cx="11161239" cy="4896891"/>
          </a:xfrm>
        </p:spPr>
        <p:txBody>
          <a:bodyPr/>
          <a:lstStyle/>
          <a:p>
            <a:pPr marL="342900" lvl="0" indent="-342900" algn="l" eaLnBrk="1" fontAlgn="auto" hangingPunct="1">
              <a:spcAft>
                <a:spcPts val="0"/>
              </a:spcAft>
              <a:buFont typeface="Arial" pitchFamily="34" charset="0"/>
              <a:buChar char="•"/>
            </a:pPr>
            <a:r>
              <a:rPr lang="en-GB" sz="2400" b="1" dirty="0" smtClean="0">
                <a:solidFill>
                  <a:prstClr val="black"/>
                </a:solidFill>
                <a:latin typeface="Arial" panose="020B0604020202020204" pitchFamily="34" charset="0"/>
                <a:cs typeface="Arial" panose="020B0604020202020204" pitchFamily="34" charset="0"/>
              </a:rPr>
              <a:t>Pay attention to:</a:t>
            </a:r>
          </a:p>
          <a:p>
            <a:pPr marL="457200" indent="-457200" algn="l" eaLnBrk="1" fontAlgn="auto" hangingPunct="1">
              <a:spcAft>
                <a:spcPts val="0"/>
              </a:spcAft>
              <a:buFont typeface="Wingdings" panose="05000000000000000000" pitchFamily="2" charset="2"/>
              <a:buChar char="ü"/>
            </a:pPr>
            <a:r>
              <a:rPr lang="en-GB" sz="2400" dirty="0">
                <a:solidFill>
                  <a:prstClr val="black"/>
                </a:solidFill>
                <a:latin typeface="Arial" panose="020B0604020202020204" pitchFamily="34" charset="0"/>
                <a:cs typeface="Arial" panose="020B0604020202020204" pitchFamily="34" charset="0"/>
              </a:rPr>
              <a:t>The closing date and time of the tender. This will not be extended for any reason whatsoever to accommodate </a:t>
            </a:r>
            <a:r>
              <a:rPr lang="en-GB" sz="2400" dirty="0" smtClean="0">
                <a:solidFill>
                  <a:prstClr val="black"/>
                </a:solidFill>
                <a:latin typeface="Arial" panose="020B0604020202020204" pitchFamily="34" charset="0"/>
                <a:cs typeface="Arial" panose="020B0604020202020204" pitchFamily="34" charset="0"/>
              </a:rPr>
              <a:t>a bid</a:t>
            </a:r>
            <a:r>
              <a:rPr lang="en-GB" sz="2400" dirty="0">
                <a:solidFill>
                  <a:prstClr val="black"/>
                </a:solidFill>
                <a:latin typeface="Arial" panose="020B0604020202020204" pitchFamily="34" charset="0"/>
                <a:cs typeface="Arial" panose="020B0604020202020204" pitchFamily="34" charset="0"/>
              </a:rPr>
              <a:t>. A second after the closing time is </a:t>
            </a:r>
            <a:r>
              <a:rPr lang="en-GB" sz="2400" dirty="0" smtClean="0">
                <a:solidFill>
                  <a:prstClr val="black"/>
                </a:solidFill>
                <a:latin typeface="Arial" panose="020B0604020202020204" pitchFamily="34" charset="0"/>
                <a:cs typeface="Arial" panose="020B0604020202020204" pitchFamily="34" charset="0"/>
              </a:rPr>
              <a:t>regarded </a:t>
            </a:r>
            <a:r>
              <a:rPr lang="en-GB" sz="2400" dirty="0">
                <a:solidFill>
                  <a:prstClr val="black"/>
                </a:solidFill>
                <a:latin typeface="Arial" panose="020B0604020202020204" pitchFamily="34" charset="0"/>
                <a:cs typeface="Arial" panose="020B0604020202020204" pitchFamily="34" charset="0"/>
              </a:rPr>
              <a:t>as late. The official Telkom line (1026) </a:t>
            </a:r>
            <a:r>
              <a:rPr lang="en-GB" sz="2400" dirty="0" smtClean="0">
                <a:solidFill>
                  <a:prstClr val="black"/>
                </a:solidFill>
                <a:latin typeface="Arial" panose="020B0604020202020204" pitchFamily="34" charset="0"/>
                <a:cs typeface="Arial" panose="020B0604020202020204" pitchFamily="34" charset="0"/>
              </a:rPr>
              <a:t>is always used </a:t>
            </a:r>
            <a:r>
              <a:rPr lang="en-GB" sz="2400" dirty="0">
                <a:solidFill>
                  <a:prstClr val="black"/>
                </a:solidFill>
                <a:latin typeface="Arial" panose="020B0604020202020204" pitchFamily="34" charset="0"/>
                <a:cs typeface="Arial" panose="020B0604020202020204" pitchFamily="34" charset="0"/>
              </a:rPr>
              <a:t>to verify the exact closing time (11h00).</a:t>
            </a:r>
            <a:endParaRPr lang="en-ZA" sz="2400" dirty="0">
              <a:solidFill>
                <a:prstClr val="black"/>
              </a:solidFill>
              <a:latin typeface="Arial" panose="020B0604020202020204" pitchFamily="34" charset="0"/>
              <a:cs typeface="Arial" panose="020B0604020202020204" pitchFamily="34" charset="0"/>
            </a:endParaRPr>
          </a:p>
          <a:p>
            <a:pPr marL="457200" lvl="0" indent="-457200" algn="l" eaLnBrk="1" fontAlgn="auto" hangingPunct="1">
              <a:spcAft>
                <a:spcPts val="0"/>
              </a:spcAft>
              <a:buFont typeface="Wingdings" panose="05000000000000000000" pitchFamily="2" charset="2"/>
              <a:buChar char="ü"/>
            </a:pPr>
            <a:r>
              <a:rPr lang="en-GB" sz="2400" dirty="0" smtClean="0">
                <a:solidFill>
                  <a:prstClr val="black"/>
                </a:solidFill>
                <a:latin typeface="Arial" panose="020B0604020202020204" pitchFamily="34" charset="0"/>
                <a:cs typeface="Arial" panose="020B0604020202020204" pitchFamily="34" charset="0"/>
              </a:rPr>
              <a:t>The number of copies of your proposal required for the particular tender (e.g. one original and three duplicate copies, etc.), adhere to this requirement</a:t>
            </a:r>
          </a:p>
          <a:p>
            <a:pPr marL="457200" lvl="0" indent="-457200" algn="l" eaLnBrk="1" fontAlgn="auto" hangingPunct="1">
              <a:spcAft>
                <a:spcPts val="0"/>
              </a:spcAft>
              <a:buFont typeface="Wingdings" panose="05000000000000000000" pitchFamily="2" charset="2"/>
              <a:buChar char="ü"/>
            </a:pPr>
            <a:r>
              <a:rPr lang="en-GB" sz="2400" dirty="0" smtClean="0">
                <a:solidFill>
                  <a:prstClr val="black"/>
                </a:solidFill>
                <a:latin typeface="Arial" panose="020B0604020202020204" pitchFamily="34" charset="0"/>
                <a:cs typeface="Arial" panose="020B0604020202020204" pitchFamily="34" charset="0"/>
              </a:rPr>
              <a:t>The format in which your proposal is to be submitted in (e.g. one Orginal hard-copy and another on a memory stick, etc.)</a:t>
            </a:r>
          </a:p>
          <a:p>
            <a:pPr marL="457200" lvl="0" indent="-457200" algn="l" eaLnBrk="1" fontAlgn="auto" hangingPunct="1">
              <a:spcAft>
                <a:spcPts val="0"/>
              </a:spcAft>
              <a:buFont typeface="Wingdings" panose="05000000000000000000" pitchFamily="2" charset="2"/>
              <a:buChar char="ü"/>
            </a:pPr>
            <a:r>
              <a:rPr lang="en-GB" sz="2400" dirty="0" smtClean="0">
                <a:solidFill>
                  <a:prstClr val="black"/>
                </a:solidFill>
                <a:latin typeface="Arial" panose="020B0604020202020204" pitchFamily="34" charset="0"/>
                <a:cs typeface="Arial" panose="020B0604020202020204" pitchFamily="34" charset="0"/>
              </a:rPr>
              <a:t>The layout and packaging of the proposal into different sections for easy access to information </a:t>
            </a:r>
          </a:p>
          <a:p>
            <a:pPr marL="457200" lvl="0" indent="-457200" algn="l" eaLnBrk="1" fontAlgn="auto" hangingPunct="1">
              <a:spcAft>
                <a:spcPts val="0"/>
              </a:spcAft>
              <a:buFont typeface="Wingdings" panose="05000000000000000000" pitchFamily="2" charset="2"/>
              <a:buChar char="ü"/>
            </a:pPr>
            <a:r>
              <a:rPr lang="en-GB" sz="2400" dirty="0" smtClean="0">
                <a:solidFill>
                  <a:prstClr val="black"/>
                </a:solidFill>
                <a:latin typeface="Arial" panose="020B0604020202020204" pitchFamily="34" charset="0"/>
                <a:cs typeface="Arial" panose="020B0604020202020204" pitchFamily="34" charset="0"/>
              </a:rPr>
              <a:t>The delivery address of the tender</a:t>
            </a:r>
          </a:p>
          <a:p>
            <a:pPr algn="just" eaLnBrk="1" hangingPunct="1"/>
            <a:endParaRPr lang="en-GB" sz="2400" dirty="0">
              <a:solidFill>
                <a:schemeClr val="tx1"/>
              </a:solidFill>
              <a:cs typeface="Arial"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9067243"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5</a:t>
            </a:fld>
            <a:endParaRPr lang="en-GB" sz="1600" b="1" dirty="0">
              <a:solidFill>
                <a:schemeClr val="bg1"/>
              </a:solidFill>
            </a:endParaRPr>
          </a:p>
        </p:txBody>
      </p:sp>
    </p:spTree>
    <p:extLst>
      <p:ext uri="{BB962C8B-B14F-4D97-AF65-F5344CB8AC3E}">
        <p14:creationId xmlns:p14="http://schemas.microsoft.com/office/powerpoint/2010/main" val="9664612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fontScale="9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smtClean="0">
                <a:solidFill>
                  <a:schemeClr val="bg1"/>
                </a:solidFill>
                <a:latin typeface="Arial" charset="0"/>
                <a:cs typeface="Arial" charset="0"/>
              </a:rPr>
              <a:t/>
            </a:r>
            <a:br>
              <a:rPr lang="en-ZA" sz="3600" b="1" dirty="0" smtClean="0">
                <a:solidFill>
                  <a:schemeClr val="bg1"/>
                </a:solidFill>
                <a:latin typeface="Arial" charset="0"/>
                <a:cs typeface="Arial" charset="0"/>
              </a:rPr>
            </a:br>
            <a:r>
              <a:rPr lang="en-ZA" sz="3600" b="1" dirty="0" smtClean="0">
                <a:solidFill>
                  <a:schemeClr val="bg1"/>
                </a:solidFill>
                <a:latin typeface="Arial" charset="0"/>
                <a:cs typeface="Arial" charset="0"/>
              </a:rPr>
              <a:t>FORMAT </a:t>
            </a:r>
            <a:r>
              <a:rPr lang="en-ZA" sz="3600" b="1" dirty="0">
                <a:solidFill>
                  <a:schemeClr val="bg1"/>
                </a:solidFill>
                <a:latin typeface="Arial" charset="0"/>
                <a:cs typeface="Arial" charset="0"/>
              </a:rPr>
              <a:t>OF BIDS</a:t>
            </a:r>
            <a:br>
              <a:rPr lang="en-ZA" sz="3600" b="1" dirty="0">
                <a:solidFill>
                  <a:schemeClr val="bg1"/>
                </a:solidFill>
                <a:latin typeface="Arial" charset="0"/>
                <a:cs typeface="Arial" charset="0"/>
              </a:rPr>
            </a:br>
            <a:r>
              <a:rPr lang="en-ZA" sz="3600" b="1" dirty="0" smtClean="0">
                <a:solidFill>
                  <a:schemeClr val="bg1"/>
                </a:solidFill>
                <a:latin typeface="Arial" charset="0"/>
                <a:cs typeface="Arial" charset="0"/>
              </a:rPr>
              <a:t> </a:t>
            </a:r>
            <a:endParaRPr lang="en-ZA" sz="3600" dirty="0"/>
          </a:p>
        </p:txBody>
      </p:sp>
      <p:sp>
        <p:nvSpPr>
          <p:cNvPr id="3077" name="Subtitle 5"/>
          <p:cNvSpPr>
            <a:spLocks noGrp="1"/>
          </p:cNvSpPr>
          <p:nvPr>
            <p:ph type="subTitle" idx="1"/>
          </p:nvPr>
        </p:nvSpPr>
        <p:spPr>
          <a:xfrm>
            <a:off x="335360" y="1268413"/>
            <a:ext cx="11161239" cy="4536851"/>
          </a:xfrm>
        </p:spPr>
        <p:txBody>
          <a:bodyPr/>
          <a:lstStyle/>
          <a:p>
            <a:pPr marL="342900" lvl="0" indent="-342900" algn="l" eaLnBrk="1" fontAlgn="auto" hangingPunct="1">
              <a:spcAft>
                <a:spcPts val="0"/>
              </a:spcAft>
              <a:buFont typeface="Arial" pitchFamily="34" charset="0"/>
              <a:buChar char="•"/>
            </a:pPr>
            <a:r>
              <a:rPr lang="en-US" sz="2400" b="1" dirty="0">
                <a:solidFill>
                  <a:prstClr val="black"/>
                </a:solidFill>
                <a:latin typeface="Arial" panose="020B0604020202020204" pitchFamily="34" charset="0"/>
                <a:cs typeface="Arial" panose="020B0604020202020204" pitchFamily="34" charset="0"/>
              </a:rPr>
              <a:t>Bidders are to </a:t>
            </a:r>
            <a:r>
              <a:rPr lang="en-US" sz="2400" b="1" dirty="0" smtClean="0">
                <a:solidFill>
                  <a:prstClr val="black"/>
                </a:solidFill>
                <a:latin typeface="Arial" panose="020B0604020202020204" pitchFamily="34" charset="0"/>
                <a:cs typeface="Arial" panose="020B0604020202020204" pitchFamily="34" charset="0"/>
              </a:rPr>
              <a:t>fully complete the required National Treasury Standard Bidding Documents (SBDs) and submit with their proposals. On each of these documents, bidders are to </a:t>
            </a:r>
            <a:r>
              <a:rPr lang="en-US" sz="2400" b="1" dirty="0">
                <a:solidFill>
                  <a:prstClr val="black"/>
                </a:solidFill>
                <a:latin typeface="Arial" panose="020B0604020202020204" pitchFamily="34" charset="0"/>
                <a:cs typeface="Arial" panose="020B0604020202020204" pitchFamily="34" charset="0"/>
              </a:rPr>
              <a:t>ensure that all rows and </a:t>
            </a:r>
            <a:r>
              <a:rPr lang="en-US" sz="2400" b="1" dirty="0" smtClean="0">
                <a:solidFill>
                  <a:prstClr val="black"/>
                </a:solidFill>
                <a:latin typeface="Arial" panose="020B0604020202020204" pitchFamily="34" charset="0"/>
                <a:cs typeface="Arial" panose="020B0604020202020204" pitchFamily="34" charset="0"/>
              </a:rPr>
              <a:t>columns are completed: </a:t>
            </a:r>
            <a:endParaRPr lang="en-US" sz="2400" b="1" dirty="0">
              <a:solidFill>
                <a:prstClr val="black"/>
              </a:solidFill>
              <a:latin typeface="Arial" panose="020B0604020202020204" pitchFamily="34" charset="0"/>
              <a:cs typeface="Arial" panose="020B0604020202020204" pitchFamily="34" charset="0"/>
            </a:endParaRPr>
          </a:p>
          <a:p>
            <a:pPr marL="342900" lvl="0" indent="-342900" algn="l" eaLnBrk="1" fontAlgn="auto" hangingPunct="1">
              <a:spcAft>
                <a:spcPts val="0"/>
              </a:spcAft>
              <a:buFont typeface="Wingdings" panose="05000000000000000000" pitchFamily="2" charset="2"/>
              <a:buChar char="ü"/>
            </a:pPr>
            <a:r>
              <a:rPr lang="en-US" sz="2400" dirty="0">
                <a:solidFill>
                  <a:prstClr val="black"/>
                </a:solidFill>
                <a:latin typeface="Arial" panose="020B0604020202020204" pitchFamily="34" charset="0"/>
                <a:cs typeface="Arial" panose="020B0604020202020204" pitchFamily="34" charset="0"/>
              </a:rPr>
              <a:t>Invitation to bid (SBD 1</a:t>
            </a:r>
            <a:r>
              <a:rPr lang="en-US" sz="2400" dirty="0" smtClean="0">
                <a:solidFill>
                  <a:prstClr val="black"/>
                </a:solidFill>
                <a:latin typeface="Arial" panose="020B0604020202020204" pitchFamily="34" charset="0"/>
                <a:cs typeface="Arial" panose="020B0604020202020204" pitchFamily="34" charset="0"/>
              </a:rPr>
              <a:t>) </a:t>
            </a:r>
            <a:endParaRPr lang="en-US" sz="2400" dirty="0">
              <a:solidFill>
                <a:prstClr val="black"/>
              </a:solidFill>
              <a:latin typeface="Arial" panose="020B0604020202020204" pitchFamily="34" charset="0"/>
              <a:cs typeface="Arial" panose="020B0604020202020204" pitchFamily="34" charset="0"/>
            </a:endParaRPr>
          </a:p>
          <a:p>
            <a:pPr marL="342900" lvl="0" indent="-342900" algn="l" eaLnBrk="1" fontAlgn="auto" hangingPunct="1">
              <a:spcAft>
                <a:spcPts val="0"/>
              </a:spcAft>
              <a:buFont typeface="Wingdings" panose="05000000000000000000" pitchFamily="2" charset="2"/>
              <a:buChar char="ü"/>
            </a:pPr>
            <a:r>
              <a:rPr lang="en-US" sz="2400" dirty="0">
                <a:solidFill>
                  <a:prstClr val="black"/>
                </a:solidFill>
                <a:latin typeface="Arial" panose="020B0604020202020204" pitchFamily="34" charset="0"/>
                <a:cs typeface="Arial" panose="020B0604020202020204" pitchFamily="34" charset="0"/>
              </a:rPr>
              <a:t>Pricing schedule (SBD </a:t>
            </a:r>
            <a:r>
              <a:rPr lang="en-US" sz="2400" dirty="0" smtClean="0">
                <a:solidFill>
                  <a:prstClr val="black"/>
                </a:solidFill>
                <a:latin typeface="Arial" panose="020B0604020202020204" pitchFamily="34" charset="0"/>
                <a:cs typeface="Arial" panose="020B0604020202020204" pitchFamily="34" charset="0"/>
              </a:rPr>
              <a:t>3.1 or 3.3</a:t>
            </a:r>
            <a:r>
              <a:rPr lang="en-US" sz="2400" dirty="0">
                <a:solidFill>
                  <a:prstClr val="black"/>
                </a:solidFill>
                <a:latin typeface="Arial" panose="020B0604020202020204" pitchFamily="34" charset="0"/>
                <a:cs typeface="Arial" panose="020B0604020202020204" pitchFamily="34" charset="0"/>
              </a:rPr>
              <a:t>)</a:t>
            </a:r>
          </a:p>
          <a:p>
            <a:pPr marL="342900" lvl="0" indent="-342900" algn="l" eaLnBrk="1" fontAlgn="auto" hangingPunct="1">
              <a:spcAft>
                <a:spcPts val="0"/>
              </a:spcAft>
              <a:buFont typeface="Wingdings" panose="05000000000000000000" pitchFamily="2" charset="2"/>
              <a:buChar char="ü"/>
            </a:pPr>
            <a:r>
              <a:rPr lang="en-US" sz="2400" dirty="0">
                <a:solidFill>
                  <a:prstClr val="black"/>
                </a:solidFill>
                <a:latin typeface="Arial" panose="020B0604020202020204" pitchFamily="34" charset="0"/>
                <a:cs typeface="Arial" panose="020B0604020202020204" pitchFamily="34" charset="0"/>
              </a:rPr>
              <a:t>Declaration of interest form (SBD 4)</a:t>
            </a:r>
          </a:p>
          <a:p>
            <a:pPr marL="342900" lvl="0" indent="-342900" algn="l" eaLnBrk="1" fontAlgn="auto" hangingPunct="1">
              <a:spcAft>
                <a:spcPts val="0"/>
              </a:spcAft>
              <a:buFont typeface="Wingdings" panose="05000000000000000000" pitchFamily="2" charset="2"/>
              <a:buChar char="ü"/>
            </a:pPr>
            <a:r>
              <a:rPr lang="en-US" sz="2400" dirty="0">
                <a:solidFill>
                  <a:prstClr val="black"/>
                </a:solidFill>
                <a:latin typeface="Arial" panose="020B0604020202020204" pitchFamily="34" charset="0"/>
                <a:cs typeface="Arial" panose="020B0604020202020204" pitchFamily="34" charset="0"/>
              </a:rPr>
              <a:t>Preference points claim form (SBD 6.1)</a:t>
            </a:r>
          </a:p>
          <a:p>
            <a:pPr marL="342900" lvl="0" indent="-342900" algn="l" eaLnBrk="1" fontAlgn="auto" hangingPunct="1">
              <a:spcAft>
                <a:spcPts val="0"/>
              </a:spcAft>
              <a:buFont typeface="Wingdings" panose="05000000000000000000" pitchFamily="2" charset="2"/>
              <a:buChar char="ü"/>
            </a:pPr>
            <a:r>
              <a:rPr lang="en-US" sz="2400" dirty="0">
                <a:solidFill>
                  <a:prstClr val="black"/>
                </a:solidFill>
                <a:latin typeface="Arial" panose="020B0604020202020204" pitchFamily="34" charset="0"/>
                <a:cs typeface="Arial" panose="020B0604020202020204" pitchFamily="34" charset="0"/>
              </a:rPr>
              <a:t>Declaration of past supply chain management practices (SBD 8)</a:t>
            </a:r>
          </a:p>
          <a:p>
            <a:pPr marL="342900" lvl="0" indent="-342900" algn="l" eaLnBrk="1" fontAlgn="auto" hangingPunct="1">
              <a:spcAft>
                <a:spcPts val="0"/>
              </a:spcAft>
              <a:buFont typeface="Wingdings" panose="05000000000000000000" pitchFamily="2" charset="2"/>
              <a:buChar char="ü"/>
            </a:pPr>
            <a:r>
              <a:rPr lang="en-US" sz="2400" dirty="0">
                <a:solidFill>
                  <a:prstClr val="black"/>
                </a:solidFill>
                <a:latin typeface="Arial" panose="020B0604020202020204" pitchFamily="34" charset="0"/>
                <a:cs typeface="Arial" panose="020B0604020202020204" pitchFamily="34" charset="0"/>
              </a:rPr>
              <a:t>Certificate of independent bid </a:t>
            </a:r>
            <a:r>
              <a:rPr lang="en-US" sz="2400" dirty="0" smtClean="0">
                <a:solidFill>
                  <a:prstClr val="black"/>
                </a:solidFill>
                <a:latin typeface="Arial" panose="020B0604020202020204" pitchFamily="34" charset="0"/>
                <a:cs typeface="Arial" panose="020B0604020202020204" pitchFamily="34" charset="0"/>
              </a:rPr>
              <a:t>determination (SBD </a:t>
            </a:r>
            <a:r>
              <a:rPr lang="en-US" sz="2400" dirty="0">
                <a:solidFill>
                  <a:prstClr val="black"/>
                </a:solidFill>
                <a:latin typeface="Arial" panose="020B0604020202020204" pitchFamily="34" charset="0"/>
                <a:cs typeface="Arial" panose="020B0604020202020204" pitchFamily="34" charset="0"/>
              </a:rPr>
              <a:t>9)</a:t>
            </a:r>
          </a:p>
          <a:p>
            <a:pPr algn="just" eaLnBrk="1" hangingPunct="1"/>
            <a:endParaRPr lang="en-GB" sz="2400" dirty="0">
              <a:solidFill>
                <a:schemeClr val="tx1"/>
              </a:solidFill>
              <a:cs typeface="Arial"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9067243"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6</a:t>
            </a:fld>
            <a:endParaRPr lang="en-GB" sz="1600" b="1" dirty="0">
              <a:solidFill>
                <a:schemeClr val="bg1"/>
              </a:solidFill>
            </a:endParaRPr>
          </a:p>
        </p:txBody>
      </p:sp>
    </p:spTree>
    <p:extLst>
      <p:ext uri="{BB962C8B-B14F-4D97-AF65-F5344CB8AC3E}">
        <p14:creationId xmlns:p14="http://schemas.microsoft.com/office/powerpoint/2010/main" val="14518552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a:solidFill>
                  <a:schemeClr val="bg1"/>
                </a:solidFill>
                <a:latin typeface="Arial" charset="0"/>
                <a:cs typeface="Arial" charset="0"/>
              </a:rPr>
              <a:t>FORMAT OF </a:t>
            </a:r>
            <a:r>
              <a:rPr lang="en-ZA" sz="3600" b="1" dirty="0" smtClean="0">
                <a:solidFill>
                  <a:schemeClr val="bg1"/>
                </a:solidFill>
                <a:latin typeface="Arial" charset="0"/>
                <a:cs typeface="Arial" charset="0"/>
              </a:rPr>
              <a:t>BIDS - CONTINUED </a:t>
            </a:r>
            <a:endParaRPr lang="en-ZA" sz="3600" dirty="0"/>
          </a:p>
        </p:txBody>
      </p:sp>
      <p:sp>
        <p:nvSpPr>
          <p:cNvPr id="3077" name="Subtitle 5"/>
          <p:cNvSpPr>
            <a:spLocks noGrp="1"/>
          </p:cNvSpPr>
          <p:nvPr>
            <p:ph type="subTitle" idx="1"/>
          </p:nvPr>
        </p:nvSpPr>
        <p:spPr>
          <a:xfrm>
            <a:off x="335360" y="1082918"/>
            <a:ext cx="11161239" cy="5250686"/>
          </a:xfrm>
        </p:spPr>
        <p:txBody>
          <a:bodyPr/>
          <a:lstStyle/>
          <a:p>
            <a:pPr marL="342900" lvl="0" indent="-342900" algn="l" eaLnBrk="1" fontAlgn="auto" hangingPunct="1">
              <a:spcAft>
                <a:spcPts val="0"/>
              </a:spcAft>
              <a:buFont typeface="Wingdings" panose="05000000000000000000" pitchFamily="2" charset="2"/>
              <a:buChar char="ü"/>
            </a:pPr>
            <a:r>
              <a:rPr lang="en-US" sz="2400" dirty="0" smtClean="0">
                <a:solidFill>
                  <a:prstClr val="black"/>
                </a:solidFill>
                <a:latin typeface="Arial" panose="020B0604020202020204" pitchFamily="34" charset="0"/>
                <a:cs typeface="Arial" panose="020B0604020202020204" pitchFamily="34" charset="0"/>
              </a:rPr>
              <a:t>Bidders to submit an original </a:t>
            </a:r>
            <a:r>
              <a:rPr lang="en-US" sz="2400" dirty="0">
                <a:solidFill>
                  <a:prstClr val="black"/>
                </a:solidFill>
                <a:latin typeface="Arial" panose="020B0604020202020204" pitchFamily="34" charset="0"/>
                <a:cs typeface="Arial" panose="020B0604020202020204" pitchFamily="34" charset="0"/>
              </a:rPr>
              <a:t>or certified copy of a valid B-BBEE </a:t>
            </a:r>
            <a:r>
              <a:rPr lang="en-US" sz="2400" dirty="0" smtClean="0">
                <a:solidFill>
                  <a:prstClr val="black"/>
                </a:solidFill>
                <a:latin typeface="Arial" panose="020B0604020202020204" pitchFamily="34" charset="0"/>
                <a:cs typeface="Arial" panose="020B0604020202020204" pitchFamily="34" charset="0"/>
              </a:rPr>
              <a:t>Certificate/Accounting Officer </a:t>
            </a:r>
            <a:r>
              <a:rPr lang="en-US" sz="2400" dirty="0">
                <a:solidFill>
                  <a:prstClr val="black"/>
                </a:solidFill>
                <a:latin typeface="Arial" panose="020B0604020202020204" pitchFamily="34" charset="0"/>
                <a:cs typeface="Arial" panose="020B0604020202020204" pitchFamily="34" charset="0"/>
              </a:rPr>
              <a:t>or Auditor’s Letter/Sworn Affidavit</a:t>
            </a:r>
          </a:p>
          <a:p>
            <a:pPr marL="342900" lvl="0" indent="-342900" algn="l" eaLnBrk="1" fontAlgn="auto" hangingPunct="1">
              <a:spcAft>
                <a:spcPts val="0"/>
              </a:spcAft>
              <a:buFont typeface="Wingdings" panose="05000000000000000000" pitchFamily="2" charset="2"/>
              <a:buChar char="ü"/>
            </a:pPr>
            <a:r>
              <a:rPr lang="en-US" sz="2400" dirty="0" smtClean="0">
                <a:solidFill>
                  <a:prstClr val="black"/>
                </a:solidFill>
                <a:latin typeface="Arial" panose="020B0604020202020204" pitchFamily="34" charset="0"/>
                <a:cs typeface="Arial" panose="020B0604020202020204" pitchFamily="34" charset="0"/>
              </a:rPr>
              <a:t>Bidders to initial each page of the General </a:t>
            </a:r>
            <a:r>
              <a:rPr lang="en-US" sz="2400" dirty="0">
                <a:solidFill>
                  <a:prstClr val="black"/>
                </a:solidFill>
                <a:latin typeface="Arial" panose="020B0604020202020204" pitchFamily="34" charset="0"/>
                <a:cs typeface="Arial" panose="020B0604020202020204" pitchFamily="34" charset="0"/>
              </a:rPr>
              <a:t>conditions of Contract (Annexure </a:t>
            </a:r>
            <a:r>
              <a:rPr lang="en-US" sz="2400" dirty="0" smtClean="0">
                <a:solidFill>
                  <a:prstClr val="black"/>
                </a:solidFill>
                <a:latin typeface="Arial" panose="020B0604020202020204" pitchFamily="34" charset="0"/>
                <a:cs typeface="Arial" panose="020B0604020202020204" pitchFamily="34" charset="0"/>
              </a:rPr>
              <a:t>A)and submit with the bid</a:t>
            </a:r>
            <a:endParaRPr lang="en-US" sz="2400" dirty="0">
              <a:solidFill>
                <a:prstClr val="black"/>
              </a:solidFill>
              <a:latin typeface="Arial" panose="020B0604020202020204" pitchFamily="34" charset="0"/>
              <a:cs typeface="Arial" panose="020B0604020202020204" pitchFamily="34" charset="0"/>
            </a:endParaRPr>
          </a:p>
          <a:p>
            <a:pPr marL="342900" lvl="0" indent="-342900" algn="l" eaLnBrk="1" fontAlgn="auto" hangingPunct="1">
              <a:spcAft>
                <a:spcPts val="0"/>
              </a:spcAft>
              <a:buFont typeface="Wingdings" panose="05000000000000000000" pitchFamily="2" charset="2"/>
              <a:buChar char="ü"/>
            </a:pPr>
            <a:r>
              <a:rPr lang="en-US" sz="2400" dirty="0" smtClean="0">
                <a:solidFill>
                  <a:prstClr val="black"/>
                </a:solidFill>
                <a:latin typeface="Arial" panose="020B0604020202020204" pitchFamily="34" charset="0"/>
                <a:cs typeface="Arial" panose="020B0604020202020204" pitchFamily="34" charset="0"/>
              </a:rPr>
              <a:t>Bidders to submit a comprehensive Technical approach</a:t>
            </a:r>
            <a:endParaRPr lang="en-US" sz="2400" dirty="0">
              <a:solidFill>
                <a:prstClr val="black"/>
              </a:solidFill>
              <a:latin typeface="Arial" panose="020B0604020202020204" pitchFamily="34" charset="0"/>
              <a:cs typeface="Arial" panose="020B0604020202020204" pitchFamily="34" charset="0"/>
            </a:endParaRPr>
          </a:p>
          <a:p>
            <a:pPr marL="342900" lvl="0" indent="-342900" algn="l" eaLnBrk="1" fontAlgn="auto" hangingPunct="1">
              <a:spcAft>
                <a:spcPts val="0"/>
              </a:spcAft>
              <a:buFont typeface="Wingdings" panose="05000000000000000000" pitchFamily="2" charset="2"/>
              <a:buChar char="ü"/>
            </a:pPr>
            <a:r>
              <a:rPr lang="en-US" sz="2400" dirty="0" smtClean="0">
                <a:solidFill>
                  <a:prstClr val="black"/>
                </a:solidFill>
                <a:latin typeface="Arial" panose="020B0604020202020204" pitchFamily="34" charset="0"/>
                <a:cs typeface="Arial" panose="020B0604020202020204" pitchFamily="34" charset="0"/>
              </a:rPr>
              <a:t>Bidders to submit comprehensive Team CVs</a:t>
            </a:r>
          </a:p>
          <a:p>
            <a:pPr marL="342900" indent="-342900" algn="l" eaLnBrk="1" fontAlgn="auto" hangingPunct="1">
              <a:spcAft>
                <a:spcPts val="0"/>
              </a:spcAft>
              <a:buFont typeface="Wingdings" panose="05000000000000000000" pitchFamily="2" charset="2"/>
              <a:buChar char="ü"/>
            </a:pPr>
            <a:r>
              <a:rPr lang="en-US" sz="2400" dirty="0" smtClean="0">
                <a:solidFill>
                  <a:prstClr val="black"/>
                </a:solidFill>
                <a:latin typeface="Arial" panose="020B0604020202020204" pitchFamily="34" charset="0"/>
                <a:cs typeface="Arial" panose="020B0604020202020204" pitchFamily="34" charset="0"/>
              </a:rPr>
              <a:t>Bidders to submit a comprehensive company profile highlighting the Bidding </a:t>
            </a:r>
            <a:r>
              <a:rPr lang="en-US" sz="2400" dirty="0">
                <a:solidFill>
                  <a:prstClr val="black"/>
                </a:solidFill>
                <a:latin typeface="Arial" panose="020B0604020202020204" pitchFamily="34" charset="0"/>
                <a:cs typeface="Arial" panose="020B0604020202020204" pitchFamily="34" charset="0"/>
              </a:rPr>
              <a:t>Company’s experience in </a:t>
            </a:r>
            <a:r>
              <a:rPr lang="en-US" sz="2400" dirty="0" smtClean="0">
                <a:solidFill>
                  <a:prstClr val="black"/>
                </a:solidFill>
                <a:latin typeface="Arial" panose="020B0604020202020204" pitchFamily="34" charset="0"/>
                <a:cs typeface="Arial" panose="020B0604020202020204" pitchFamily="34" charset="0"/>
              </a:rPr>
              <a:t>the assignment</a:t>
            </a:r>
          </a:p>
          <a:p>
            <a:pPr marL="342900" lvl="0" indent="-342900" algn="l" eaLnBrk="1" fontAlgn="auto" hangingPunct="1">
              <a:spcAft>
                <a:spcPts val="0"/>
              </a:spcAft>
              <a:buFont typeface="Wingdings" panose="05000000000000000000" pitchFamily="2" charset="2"/>
              <a:buChar char="ü"/>
            </a:pPr>
            <a:r>
              <a:rPr lang="en-US" sz="2400" dirty="0">
                <a:solidFill>
                  <a:prstClr val="black"/>
                </a:solidFill>
                <a:latin typeface="Arial" panose="020B0604020202020204" pitchFamily="34" charset="0"/>
                <a:cs typeface="Arial" panose="020B0604020202020204" pitchFamily="34" charset="0"/>
              </a:rPr>
              <a:t>Any other supporting documents required for the tender </a:t>
            </a:r>
            <a:r>
              <a:rPr lang="en-US" sz="2400" dirty="0" smtClean="0">
                <a:solidFill>
                  <a:prstClr val="black"/>
                </a:solidFill>
                <a:latin typeface="Arial" panose="020B0604020202020204" pitchFamily="34" charset="0"/>
                <a:cs typeface="Arial" panose="020B0604020202020204" pitchFamily="34" charset="0"/>
              </a:rPr>
              <a:t>(certified </a:t>
            </a:r>
            <a:r>
              <a:rPr lang="en-US" sz="2400" dirty="0">
                <a:solidFill>
                  <a:prstClr val="black"/>
                </a:solidFill>
                <a:latin typeface="Arial" panose="020B0604020202020204" pitchFamily="34" charset="0"/>
                <a:cs typeface="Arial" panose="020B0604020202020204" pitchFamily="34" charset="0"/>
              </a:rPr>
              <a:t>copies of qualifications in relation to the tender, registration with professional bodies, etc).</a:t>
            </a:r>
          </a:p>
          <a:p>
            <a:pPr marL="342900" lvl="0" indent="-342900" algn="l" eaLnBrk="1" fontAlgn="auto" hangingPunct="1">
              <a:spcAft>
                <a:spcPts val="0"/>
              </a:spcAft>
              <a:buFont typeface="Wingdings" panose="05000000000000000000" pitchFamily="2" charset="2"/>
              <a:buChar char="ü"/>
            </a:pPr>
            <a:r>
              <a:rPr lang="en-US" sz="2400" dirty="0">
                <a:solidFill>
                  <a:prstClr val="black"/>
                </a:solidFill>
                <a:latin typeface="Arial" panose="020B0604020202020204" pitchFamily="34" charset="0"/>
                <a:cs typeface="Arial" panose="020B0604020202020204" pitchFamily="34" charset="0"/>
              </a:rPr>
              <a:t>Do not submit documents that were not asked for (Company financials, company registration documents, lease agreements, etc.)</a:t>
            </a:r>
            <a:endParaRPr lang="en-GB" sz="2400" dirty="0">
              <a:solidFill>
                <a:schemeClr val="tx1"/>
              </a:solidFill>
              <a:cs typeface="Arial" pitchFamily="34" charset="0"/>
            </a:endParaRPr>
          </a:p>
          <a:p>
            <a:pPr marL="342900" indent="-342900" algn="l" eaLnBrk="1" fontAlgn="auto" hangingPunct="1">
              <a:spcAft>
                <a:spcPts val="0"/>
              </a:spcAft>
              <a:buFont typeface="Wingdings" panose="05000000000000000000" pitchFamily="2" charset="2"/>
              <a:buChar char="ü"/>
            </a:pPr>
            <a:endParaRPr lang="en-US" sz="2400" dirty="0">
              <a:solidFill>
                <a:prstClr val="black"/>
              </a:solidFill>
              <a:latin typeface="Arial" panose="020B0604020202020204" pitchFamily="34" charset="0"/>
              <a:cs typeface="Arial" panose="020B0604020202020204"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9067243"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7</a:t>
            </a:fld>
            <a:endParaRPr lang="en-GB" sz="1600" b="1" dirty="0">
              <a:solidFill>
                <a:schemeClr val="bg1"/>
              </a:solidFill>
            </a:endParaRPr>
          </a:p>
        </p:txBody>
      </p:sp>
    </p:spTree>
    <p:extLst>
      <p:ext uri="{BB962C8B-B14F-4D97-AF65-F5344CB8AC3E}">
        <p14:creationId xmlns:p14="http://schemas.microsoft.com/office/powerpoint/2010/main" val="34870971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smtClean="0">
                <a:solidFill>
                  <a:schemeClr val="bg1"/>
                </a:solidFill>
                <a:latin typeface="Arial" charset="0"/>
                <a:cs typeface="Arial" charset="0"/>
              </a:rPr>
              <a:t>EVALUATION CRITERIA	</a:t>
            </a:r>
            <a:endParaRPr lang="en-ZA" sz="3600" dirty="0"/>
          </a:p>
        </p:txBody>
      </p:sp>
      <p:sp>
        <p:nvSpPr>
          <p:cNvPr id="3077" name="Subtitle 5"/>
          <p:cNvSpPr>
            <a:spLocks noGrp="1"/>
          </p:cNvSpPr>
          <p:nvPr>
            <p:ph type="subTitle" idx="1"/>
          </p:nvPr>
        </p:nvSpPr>
        <p:spPr>
          <a:xfrm>
            <a:off x="335360" y="1196752"/>
            <a:ext cx="11161239" cy="5184576"/>
          </a:xfrm>
        </p:spPr>
        <p:txBody>
          <a:bodyPr/>
          <a:lstStyle/>
          <a:p>
            <a:pPr lvl="0" algn="l" eaLnBrk="1" fontAlgn="auto" hangingPunct="1">
              <a:spcAft>
                <a:spcPts val="0"/>
              </a:spcAft>
            </a:pPr>
            <a:r>
              <a:rPr lang="en-GB" sz="2400" b="1" dirty="0" smtClean="0">
                <a:solidFill>
                  <a:prstClr val="black"/>
                </a:solidFill>
                <a:latin typeface="Arial" panose="020B0604020202020204" pitchFamily="34" charset="0"/>
                <a:cs typeface="Arial" panose="020B0604020202020204" pitchFamily="34" charset="0"/>
              </a:rPr>
              <a:t>Bidders to pay close attention to the evaluation criteria - this is what will be used to evaluate and shortlist/disqualify proposals:</a:t>
            </a:r>
          </a:p>
          <a:p>
            <a:pPr marL="457200" lvl="0" indent="-457200" algn="l" eaLnBrk="1" fontAlgn="auto" hangingPunct="1">
              <a:spcAft>
                <a:spcPts val="0"/>
              </a:spcAft>
              <a:buFont typeface="Arial" panose="020B0604020202020204" pitchFamily="34" charset="0"/>
              <a:buChar char="•"/>
            </a:pPr>
            <a:r>
              <a:rPr lang="en-GB" sz="2400" dirty="0" smtClean="0">
                <a:solidFill>
                  <a:prstClr val="black"/>
                </a:solidFill>
                <a:latin typeface="Arial" panose="020B0604020202020204" pitchFamily="34" charset="0"/>
                <a:cs typeface="Arial" panose="020B0604020202020204" pitchFamily="34" charset="0"/>
              </a:rPr>
              <a:t>Bidders to understand the scoring matrix (0 – 5 scale, etc.)</a:t>
            </a:r>
          </a:p>
          <a:p>
            <a:pPr marL="457200" lvl="0" indent="-457200" algn="l" eaLnBrk="1" fontAlgn="auto" hangingPunct="1">
              <a:spcAft>
                <a:spcPts val="0"/>
              </a:spcAft>
              <a:buFont typeface="Arial" panose="020B0604020202020204" pitchFamily="34" charset="0"/>
              <a:buChar char="•"/>
            </a:pPr>
            <a:r>
              <a:rPr lang="en-GB" sz="2400" dirty="0" smtClean="0">
                <a:solidFill>
                  <a:prstClr val="black"/>
                </a:solidFill>
                <a:latin typeface="Arial" panose="020B0604020202020204" pitchFamily="34" charset="0"/>
                <a:cs typeface="Arial" panose="020B0604020202020204" pitchFamily="34" charset="0"/>
              </a:rPr>
              <a:t>Bidders to </a:t>
            </a:r>
            <a:r>
              <a:rPr lang="en-GB" sz="2400" dirty="0">
                <a:solidFill>
                  <a:prstClr val="black"/>
                </a:solidFill>
                <a:latin typeface="Arial" panose="020B0604020202020204" pitchFamily="34" charset="0"/>
                <a:cs typeface="Arial" panose="020B0604020202020204" pitchFamily="34" charset="0"/>
              </a:rPr>
              <a:t>p</a:t>
            </a:r>
            <a:r>
              <a:rPr lang="en-GB" sz="2400" dirty="0" smtClean="0">
                <a:solidFill>
                  <a:prstClr val="black"/>
                </a:solidFill>
                <a:latin typeface="Arial" panose="020B0604020202020204" pitchFamily="34" charset="0"/>
                <a:cs typeface="Arial" panose="020B0604020202020204" pitchFamily="34" charset="0"/>
              </a:rPr>
              <a:t>repare a submission that will score the highest score (5) on the evaluation criteria and submit the required supporting documents for evaluation</a:t>
            </a:r>
          </a:p>
          <a:p>
            <a:pPr marL="457200" lvl="0" indent="-457200" algn="l" eaLnBrk="1" fontAlgn="auto" hangingPunct="1">
              <a:spcAft>
                <a:spcPts val="0"/>
              </a:spcAft>
              <a:buFont typeface="Arial" panose="020B0604020202020204" pitchFamily="34" charset="0"/>
              <a:buChar char="•"/>
            </a:pPr>
            <a:r>
              <a:rPr lang="en-GB" sz="2400" dirty="0" smtClean="0">
                <a:solidFill>
                  <a:prstClr val="black"/>
                </a:solidFill>
                <a:latin typeface="Arial" panose="020B0604020202020204" pitchFamily="34" charset="0"/>
                <a:cs typeface="Arial" panose="020B0604020202020204" pitchFamily="34" charset="0"/>
              </a:rPr>
              <a:t>Bidders to package their submission in line with all the requirements of the evaluation criteria and answer all requirements. This part of the bid is not to be delegated to Junior staff members, it needs the technical team to package this for a winning bid.</a:t>
            </a:r>
          </a:p>
          <a:p>
            <a:pPr marL="457200" lvl="0" indent="-457200" algn="l" eaLnBrk="1" fontAlgn="auto" hangingPunct="1">
              <a:spcAft>
                <a:spcPts val="0"/>
              </a:spcAft>
              <a:buFont typeface="Arial" panose="020B0604020202020204" pitchFamily="34" charset="0"/>
              <a:buChar char="•"/>
            </a:pPr>
            <a:r>
              <a:rPr lang="en-GB" sz="2400" dirty="0" smtClean="0">
                <a:solidFill>
                  <a:prstClr val="black"/>
                </a:solidFill>
                <a:latin typeface="Arial" panose="020B0604020202020204" pitchFamily="34" charset="0"/>
                <a:cs typeface="Arial" panose="020B0604020202020204" pitchFamily="34" charset="0"/>
              </a:rPr>
              <a:t>Bidders are to understand that their proposal document will speak on the Company’s behalf at the evaluation meeting and it needs to be easily readable and understandable</a:t>
            </a:r>
          </a:p>
          <a:p>
            <a:pPr lvl="0" algn="l" eaLnBrk="1" fontAlgn="auto" hangingPunct="1">
              <a:spcAft>
                <a:spcPts val="0"/>
              </a:spcAft>
            </a:pPr>
            <a:endParaRPr lang="en-ZA" sz="2800" dirty="0">
              <a:solidFill>
                <a:prstClr val="black"/>
              </a:solidFill>
              <a:latin typeface="Cambria"/>
            </a:endParaRPr>
          </a:p>
          <a:p>
            <a:pPr algn="just" eaLnBrk="1" hangingPunct="1"/>
            <a:endParaRPr lang="en-GB" sz="2400" dirty="0">
              <a:solidFill>
                <a:schemeClr val="tx1"/>
              </a:solidFill>
              <a:cs typeface="Arial"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11142585"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8</a:t>
            </a:fld>
            <a:endParaRPr lang="en-GB" sz="1600" b="1" dirty="0">
              <a:solidFill>
                <a:schemeClr val="bg1"/>
              </a:solidFill>
            </a:endParaRPr>
          </a:p>
        </p:txBody>
      </p:sp>
    </p:spTree>
    <p:extLst>
      <p:ext uri="{BB962C8B-B14F-4D97-AF65-F5344CB8AC3E}">
        <p14:creationId xmlns:p14="http://schemas.microsoft.com/office/powerpoint/2010/main" val="15730863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smtClean="0">
                <a:solidFill>
                  <a:schemeClr val="bg1"/>
                </a:solidFill>
                <a:latin typeface="Arial" charset="0"/>
                <a:cs typeface="Arial" charset="0"/>
              </a:rPr>
              <a:t>EVALUATION CRITERIA</a:t>
            </a:r>
            <a:r>
              <a:rPr lang="en-ZA" sz="3600" b="1" dirty="0">
                <a:solidFill>
                  <a:schemeClr val="bg1"/>
                </a:solidFill>
                <a:latin typeface="Arial" charset="0"/>
                <a:cs typeface="Arial" charset="0"/>
              </a:rPr>
              <a:t>	- CONTINUED </a:t>
            </a:r>
            <a:endParaRPr lang="en-ZA" sz="3600" dirty="0"/>
          </a:p>
        </p:txBody>
      </p:sp>
      <p:sp>
        <p:nvSpPr>
          <p:cNvPr id="3077" name="Subtitle 5"/>
          <p:cNvSpPr>
            <a:spLocks noGrp="1"/>
          </p:cNvSpPr>
          <p:nvPr>
            <p:ph type="subTitle" idx="1"/>
          </p:nvPr>
        </p:nvSpPr>
        <p:spPr>
          <a:xfrm>
            <a:off x="335360" y="1196752"/>
            <a:ext cx="11161239" cy="5184576"/>
          </a:xfrm>
        </p:spPr>
        <p:txBody>
          <a:bodyPr/>
          <a:lstStyle/>
          <a:p>
            <a:pPr marL="457200" lvl="0" indent="-457200" algn="l" eaLnBrk="1" fontAlgn="auto" hangingPunct="1">
              <a:spcAft>
                <a:spcPts val="0"/>
              </a:spcAft>
              <a:buFont typeface="Arial" panose="020B0604020202020204" pitchFamily="34" charset="0"/>
              <a:buChar char="•"/>
            </a:pPr>
            <a:r>
              <a:rPr lang="en-GB" sz="2400" dirty="0" smtClean="0">
                <a:solidFill>
                  <a:prstClr val="black"/>
                </a:solidFill>
                <a:latin typeface="Arial" panose="020B0604020202020204" pitchFamily="34" charset="0"/>
                <a:cs typeface="Arial" panose="020B0604020202020204" pitchFamily="34" charset="0"/>
              </a:rPr>
              <a:t>Bidders to always </a:t>
            </a:r>
            <a:r>
              <a:rPr lang="en-GB" sz="2400" dirty="0">
                <a:solidFill>
                  <a:prstClr val="black"/>
                </a:solidFill>
                <a:latin typeface="Arial" panose="020B0604020202020204" pitchFamily="34" charset="0"/>
                <a:cs typeface="Arial" panose="020B0604020202020204" pitchFamily="34" charset="0"/>
              </a:rPr>
              <a:t>submit a methodology and schedule of work highlighting a step by step guide to SASSETA on the processes to be undertaken from start to completion of the assignment, together with each team member tasks, duration of each task and estimated cost per </a:t>
            </a:r>
            <a:r>
              <a:rPr lang="en-GB" sz="2400" dirty="0" smtClean="0">
                <a:solidFill>
                  <a:prstClr val="black"/>
                </a:solidFill>
                <a:latin typeface="Arial" panose="020B0604020202020204" pitchFamily="34" charset="0"/>
                <a:cs typeface="Arial" panose="020B0604020202020204" pitchFamily="34" charset="0"/>
              </a:rPr>
              <a:t>task.</a:t>
            </a:r>
            <a:endParaRPr lang="en-GB" sz="2400" dirty="0">
              <a:solidFill>
                <a:prstClr val="black"/>
              </a:solidFill>
              <a:latin typeface="Arial" panose="020B0604020202020204" pitchFamily="34" charset="0"/>
              <a:cs typeface="Arial" panose="020B0604020202020204" pitchFamily="34" charset="0"/>
            </a:endParaRPr>
          </a:p>
          <a:p>
            <a:pPr marL="457200" indent="-457200" algn="l" eaLnBrk="1" fontAlgn="auto" hangingPunct="1">
              <a:spcAft>
                <a:spcPts val="0"/>
              </a:spcAft>
              <a:buFont typeface="Arial" panose="020B0604020202020204" pitchFamily="34" charset="0"/>
              <a:buChar char="•"/>
            </a:pPr>
            <a:r>
              <a:rPr lang="en-GB" sz="2400" dirty="0" smtClean="0">
                <a:solidFill>
                  <a:prstClr val="black"/>
                </a:solidFill>
                <a:latin typeface="Arial" panose="020B0604020202020204" pitchFamily="34" charset="0"/>
                <a:cs typeface="Arial" panose="020B0604020202020204" pitchFamily="34" charset="0"/>
              </a:rPr>
              <a:t>CVs </a:t>
            </a:r>
            <a:r>
              <a:rPr lang="en-GB" sz="2400" dirty="0">
                <a:solidFill>
                  <a:prstClr val="black"/>
                </a:solidFill>
                <a:latin typeface="Arial" panose="020B0604020202020204" pitchFamily="34" charset="0"/>
                <a:cs typeface="Arial" panose="020B0604020202020204" pitchFamily="34" charset="0"/>
              </a:rPr>
              <a:t>of team members proposed for this assignment to be submitted (maximum three </a:t>
            </a:r>
            <a:r>
              <a:rPr lang="en-GB" sz="2400" dirty="0" smtClean="0">
                <a:solidFill>
                  <a:prstClr val="black"/>
                </a:solidFill>
                <a:latin typeface="Arial" panose="020B0604020202020204" pitchFamily="34" charset="0"/>
                <a:cs typeface="Arial" panose="020B0604020202020204" pitchFamily="34" charset="0"/>
              </a:rPr>
              <a:t>pages per CV) </a:t>
            </a:r>
            <a:r>
              <a:rPr lang="en-GB" sz="2400" dirty="0">
                <a:solidFill>
                  <a:prstClr val="black"/>
                </a:solidFill>
                <a:latin typeface="Arial" panose="020B0604020202020204" pitchFamily="34" charset="0"/>
                <a:cs typeface="Arial" panose="020B0604020202020204" pitchFamily="34" charset="0"/>
              </a:rPr>
              <a:t>highlighting </a:t>
            </a:r>
            <a:r>
              <a:rPr lang="en-GB" sz="2400" dirty="0" smtClean="0">
                <a:solidFill>
                  <a:prstClr val="black"/>
                </a:solidFill>
                <a:latin typeface="Arial" panose="020B0604020202020204" pitchFamily="34" charset="0"/>
                <a:cs typeface="Arial" panose="020B0604020202020204" pitchFamily="34" charset="0"/>
              </a:rPr>
              <a:t>each member’s role </a:t>
            </a:r>
            <a:r>
              <a:rPr lang="en-GB" sz="2400" dirty="0">
                <a:solidFill>
                  <a:prstClr val="black"/>
                </a:solidFill>
                <a:latin typeface="Arial" panose="020B0604020202020204" pitchFamily="34" charset="0"/>
                <a:cs typeface="Arial" panose="020B0604020202020204" pitchFamily="34" charset="0"/>
              </a:rPr>
              <a:t>on the assignment, their previous </a:t>
            </a:r>
            <a:r>
              <a:rPr lang="en-GB" sz="2400" dirty="0" smtClean="0">
                <a:solidFill>
                  <a:prstClr val="black"/>
                </a:solidFill>
                <a:latin typeface="Arial" panose="020B0604020202020204" pitchFamily="34" charset="0"/>
                <a:cs typeface="Arial" panose="020B0604020202020204" pitchFamily="34" charset="0"/>
              </a:rPr>
              <a:t>on similar assignment and clients </a:t>
            </a:r>
            <a:r>
              <a:rPr lang="en-GB" sz="2400" dirty="0">
                <a:solidFill>
                  <a:prstClr val="black"/>
                </a:solidFill>
                <a:latin typeface="Arial" panose="020B0604020202020204" pitchFamily="34" charset="0"/>
                <a:cs typeface="Arial" panose="020B0604020202020204" pitchFamily="34" charset="0"/>
              </a:rPr>
              <a:t>they have worked with, the duration of their experience per </a:t>
            </a:r>
            <a:r>
              <a:rPr lang="en-GB" sz="2400" dirty="0" smtClean="0">
                <a:solidFill>
                  <a:prstClr val="black"/>
                </a:solidFill>
                <a:latin typeface="Arial" panose="020B0604020202020204" pitchFamily="34" charset="0"/>
                <a:cs typeface="Arial" panose="020B0604020202020204" pitchFamily="34" charset="0"/>
              </a:rPr>
              <a:t>client’s contract</a:t>
            </a:r>
            <a:r>
              <a:rPr lang="en-GB" sz="2400" dirty="0">
                <a:solidFill>
                  <a:prstClr val="black"/>
                </a:solidFill>
                <a:latin typeface="Arial" panose="020B0604020202020204" pitchFamily="34" charset="0"/>
                <a:cs typeface="Arial" panose="020B0604020202020204" pitchFamily="34" charset="0"/>
              </a:rPr>
              <a:t>, etc.</a:t>
            </a:r>
          </a:p>
          <a:p>
            <a:pPr marL="457200" lvl="0" indent="-457200" algn="l" eaLnBrk="1" fontAlgn="auto" hangingPunct="1">
              <a:spcAft>
                <a:spcPts val="0"/>
              </a:spcAft>
              <a:buFont typeface="Arial" panose="020B0604020202020204" pitchFamily="34" charset="0"/>
              <a:buChar char="•"/>
            </a:pPr>
            <a:r>
              <a:rPr lang="en-GB" sz="2400" dirty="0" smtClean="0">
                <a:solidFill>
                  <a:prstClr val="black"/>
                </a:solidFill>
                <a:latin typeface="Arial" panose="020B0604020202020204" pitchFamily="34" charset="0"/>
                <a:cs typeface="Arial" panose="020B0604020202020204" pitchFamily="34" charset="0"/>
              </a:rPr>
              <a:t>Experience of the bidding company – highlighting the names of previous/current client where similar services were rendered, duration of the assignment per client, how the assignment was completed and when.</a:t>
            </a:r>
          </a:p>
          <a:p>
            <a:pPr marL="342900" lvl="0" indent="-342900" algn="l" eaLnBrk="1" fontAlgn="auto" hangingPunct="1">
              <a:spcAft>
                <a:spcPts val="0"/>
              </a:spcAft>
              <a:buFont typeface="Arial" pitchFamily="34" charset="0"/>
              <a:buChar char="•"/>
            </a:pPr>
            <a:endParaRPr lang="en-GB" sz="2800" dirty="0">
              <a:solidFill>
                <a:prstClr val="black"/>
              </a:solidFill>
              <a:latin typeface="Arial" panose="020B0604020202020204" pitchFamily="34" charset="0"/>
              <a:cs typeface="Arial" panose="020B0604020202020204" pitchFamily="34" charset="0"/>
            </a:endParaRPr>
          </a:p>
          <a:p>
            <a:pPr lvl="0" algn="l" eaLnBrk="1" fontAlgn="auto" hangingPunct="1">
              <a:spcAft>
                <a:spcPts val="0"/>
              </a:spcAft>
            </a:pPr>
            <a:endParaRPr lang="en-ZA" sz="2800" dirty="0">
              <a:solidFill>
                <a:prstClr val="black"/>
              </a:solidFill>
              <a:latin typeface="Arial" panose="020B0604020202020204" pitchFamily="34" charset="0"/>
              <a:cs typeface="Arial" panose="020B0604020202020204" pitchFamily="34" charset="0"/>
            </a:endParaRPr>
          </a:p>
          <a:p>
            <a:pPr algn="just" eaLnBrk="1" hangingPunct="1"/>
            <a:endParaRPr lang="en-GB" sz="2400" dirty="0">
              <a:solidFill>
                <a:schemeClr val="tx1"/>
              </a:solidFill>
              <a:cs typeface="Arial"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11142585"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9</a:t>
            </a:fld>
            <a:endParaRPr lang="en-GB" sz="1600" b="1" dirty="0">
              <a:solidFill>
                <a:schemeClr val="bg1"/>
              </a:solidFill>
            </a:endParaRPr>
          </a:p>
        </p:txBody>
      </p:sp>
    </p:spTree>
    <p:extLst>
      <p:ext uri="{BB962C8B-B14F-4D97-AF65-F5344CB8AC3E}">
        <p14:creationId xmlns:p14="http://schemas.microsoft.com/office/powerpoint/2010/main" val="38099601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smtClean="0">
                <a:solidFill>
                  <a:schemeClr val="bg1"/>
                </a:solidFill>
                <a:latin typeface="Arial" charset="0"/>
                <a:cs typeface="Arial" charset="0"/>
              </a:rPr>
              <a:t>EVALUATION CRITERIA</a:t>
            </a:r>
            <a:r>
              <a:rPr lang="en-ZA" sz="3600" b="1" dirty="0">
                <a:solidFill>
                  <a:schemeClr val="bg1"/>
                </a:solidFill>
                <a:latin typeface="Arial" charset="0"/>
                <a:cs typeface="Arial" charset="0"/>
              </a:rPr>
              <a:t>	- CONTINUED </a:t>
            </a:r>
            <a:endParaRPr lang="en-ZA" sz="3600" dirty="0"/>
          </a:p>
        </p:txBody>
      </p:sp>
      <p:sp>
        <p:nvSpPr>
          <p:cNvPr id="3077" name="Subtitle 5"/>
          <p:cNvSpPr>
            <a:spLocks noGrp="1"/>
          </p:cNvSpPr>
          <p:nvPr>
            <p:ph type="subTitle" idx="1"/>
          </p:nvPr>
        </p:nvSpPr>
        <p:spPr>
          <a:xfrm>
            <a:off x="335360" y="1268760"/>
            <a:ext cx="11161239" cy="5112568"/>
          </a:xfrm>
        </p:spPr>
        <p:txBody>
          <a:bodyPr/>
          <a:lstStyle/>
          <a:p>
            <a:pPr marL="457200" indent="-457200" algn="l" eaLnBrk="1" fontAlgn="auto" hangingPunct="1">
              <a:spcAft>
                <a:spcPts val="0"/>
              </a:spcAft>
              <a:buFont typeface="Arial" panose="020B0604020202020204" pitchFamily="34" charset="0"/>
              <a:buChar char="•"/>
            </a:pPr>
            <a:r>
              <a:rPr lang="en-GB" sz="2400" dirty="0" smtClean="0">
                <a:solidFill>
                  <a:prstClr val="black"/>
                </a:solidFill>
                <a:latin typeface="Arial" panose="020B0604020202020204" pitchFamily="34" charset="0"/>
                <a:cs typeface="Arial" panose="020B0604020202020204" pitchFamily="34" charset="0"/>
              </a:rPr>
              <a:t>Bidders </a:t>
            </a:r>
            <a:r>
              <a:rPr lang="en-GB" sz="2400" dirty="0">
                <a:solidFill>
                  <a:prstClr val="black"/>
                </a:solidFill>
                <a:latin typeface="Arial" panose="020B0604020202020204" pitchFamily="34" charset="0"/>
                <a:cs typeface="Arial" panose="020B0604020202020204" pitchFamily="34" charset="0"/>
              </a:rPr>
              <a:t>to always request signed reference letters on the letterhead of their </a:t>
            </a:r>
            <a:r>
              <a:rPr lang="en-GB" sz="2400" dirty="0" smtClean="0">
                <a:solidFill>
                  <a:prstClr val="black"/>
                </a:solidFill>
                <a:latin typeface="Arial" panose="020B0604020202020204" pitchFamily="34" charset="0"/>
                <a:cs typeface="Arial" panose="020B0604020202020204" pitchFamily="34" charset="0"/>
              </a:rPr>
              <a:t>previous/current clients </a:t>
            </a:r>
            <a:r>
              <a:rPr lang="en-GB" sz="2400" dirty="0">
                <a:solidFill>
                  <a:prstClr val="black"/>
                </a:solidFill>
                <a:latin typeface="Arial" panose="020B0604020202020204" pitchFamily="34" charset="0"/>
                <a:cs typeface="Arial" panose="020B0604020202020204" pitchFamily="34" charset="0"/>
              </a:rPr>
              <a:t>highlighting the assignment undertaken, the duration of the assignment and the Client’s impression on how the service was rendered. A library of these to be kept by the Bidding Company and submitted with each tender to prove the required experience. 	</a:t>
            </a:r>
          </a:p>
          <a:p>
            <a:pPr marL="457200" lvl="0" indent="-457200" algn="l" eaLnBrk="1" fontAlgn="auto" hangingPunct="1">
              <a:spcAft>
                <a:spcPts val="0"/>
              </a:spcAft>
              <a:buFont typeface="Arial" panose="020B0604020202020204" pitchFamily="34" charset="0"/>
              <a:buChar char="•"/>
            </a:pPr>
            <a:endParaRPr lang="en-GB" sz="2400" dirty="0" smtClean="0">
              <a:solidFill>
                <a:prstClr val="black"/>
              </a:solidFill>
              <a:latin typeface="Arial" panose="020B0604020202020204" pitchFamily="34" charset="0"/>
              <a:cs typeface="Arial" panose="020B0604020202020204" pitchFamily="34" charset="0"/>
            </a:endParaRPr>
          </a:p>
          <a:p>
            <a:pPr lvl="0" algn="l" eaLnBrk="1" fontAlgn="auto" hangingPunct="1">
              <a:spcAft>
                <a:spcPts val="0"/>
              </a:spcAft>
            </a:pPr>
            <a:endParaRPr lang="en-GB" sz="2800" dirty="0">
              <a:solidFill>
                <a:prstClr val="black"/>
              </a:solidFill>
              <a:latin typeface="Arial" panose="020B0604020202020204" pitchFamily="34" charset="0"/>
              <a:cs typeface="Arial" panose="020B0604020202020204" pitchFamily="34" charset="0"/>
            </a:endParaRPr>
          </a:p>
          <a:p>
            <a:pPr lvl="0" algn="l" eaLnBrk="1" fontAlgn="auto" hangingPunct="1">
              <a:spcAft>
                <a:spcPts val="0"/>
              </a:spcAft>
            </a:pPr>
            <a:endParaRPr lang="en-ZA" sz="2800" dirty="0">
              <a:solidFill>
                <a:prstClr val="black"/>
              </a:solidFill>
              <a:latin typeface="Arial" panose="020B0604020202020204" pitchFamily="34" charset="0"/>
              <a:cs typeface="Arial" panose="020B0604020202020204" pitchFamily="34" charset="0"/>
            </a:endParaRPr>
          </a:p>
          <a:p>
            <a:pPr algn="just" eaLnBrk="1" hangingPunct="1"/>
            <a:endParaRPr lang="en-GB" sz="2400" dirty="0">
              <a:solidFill>
                <a:schemeClr val="tx1"/>
              </a:solidFill>
              <a:cs typeface="Arial"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11142585"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10</a:t>
            </a:fld>
            <a:endParaRPr lang="en-GB" sz="1600" b="1" dirty="0">
              <a:solidFill>
                <a:schemeClr val="bg1"/>
              </a:solidFill>
            </a:endParaRPr>
          </a:p>
        </p:txBody>
      </p:sp>
    </p:spTree>
    <p:extLst>
      <p:ext uri="{BB962C8B-B14F-4D97-AF65-F5344CB8AC3E}">
        <p14:creationId xmlns:p14="http://schemas.microsoft.com/office/powerpoint/2010/main" val="3736542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GB" sz="3600" dirty="0" smtClean="0">
                <a:solidFill>
                  <a:schemeClr val="bg1"/>
                </a:solidFill>
                <a:latin typeface="Arial" panose="020B0604020202020204" pitchFamily="34" charset="0"/>
                <a:cs typeface="Arial" panose="020B0604020202020204" pitchFamily="34" charset="0"/>
              </a:rPr>
              <a:t>PRICING AND B-BBEE (80/20) OR (90/10)</a:t>
            </a:r>
            <a:endParaRPr lang="en-ZA" sz="3600" dirty="0">
              <a:solidFill>
                <a:schemeClr val="bg1"/>
              </a:solidFill>
              <a:latin typeface="Arial" panose="020B0604020202020204" pitchFamily="34" charset="0"/>
              <a:cs typeface="Arial" panose="020B0604020202020204" pitchFamily="34" charset="0"/>
            </a:endParaRPr>
          </a:p>
        </p:txBody>
      </p:sp>
      <p:sp>
        <p:nvSpPr>
          <p:cNvPr id="3077" name="Subtitle 5"/>
          <p:cNvSpPr>
            <a:spLocks noGrp="1"/>
          </p:cNvSpPr>
          <p:nvPr>
            <p:ph type="subTitle" idx="1"/>
          </p:nvPr>
        </p:nvSpPr>
        <p:spPr>
          <a:xfrm>
            <a:off x="335360" y="1268413"/>
            <a:ext cx="11161239" cy="5211211"/>
          </a:xfrm>
        </p:spPr>
        <p:txBody>
          <a:bodyPr/>
          <a:lstStyle/>
          <a:p>
            <a:pPr marL="342900" indent="-342900" algn="just" eaLnBrk="1" hangingPunct="1">
              <a:buFont typeface="Arial" panose="020B0604020202020204" pitchFamily="34" charset="0"/>
              <a:buChar char="•"/>
            </a:pPr>
            <a:r>
              <a:rPr lang="en-GB" sz="2400" dirty="0" smtClean="0">
                <a:solidFill>
                  <a:schemeClr val="tx1"/>
                </a:solidFill>
                <a:latin typeface="Arial" panose="020B0604020202020204" pitchFamily="34" charset="0"/>
                <a:cs typeface="Arial" panose="020B0604020202020204" pitchFamily="34" charset="0"/>
              </a:rPr>
              <a:t>If it is estimated that the budget of a tender will be below R50 000 000, the 80/20 preference point system will apply. 80 points will be allocated to pricing and 20 points will be allocated to B-BBEE points.</a:t>
            </a:r>
          </a:p>
          <a:p>
            <a:pPr marL="342900" indent="-342900" algn="just" eaLnBrk="1" hangingPunct="1">
              <a:buFont typeface="Arial" panose="020B0604020202020204" pitchFamily="34" charset="0"/>
              <a:buChar char="•"/>
            </a:pPr>
            <a:r>
              <a:rPr lang="en-GB" sz="2400" dirty="0" smtClean="0">
                <a:solidFill>
                  <a:schemeClr val="tx1"/>
                </a:solidFill>
                <a:latin typeface="Arial" panose="020B0604020202020204" pitchFamily="34" charset="0"/>
                <a:cs typeface="Arial" panose="020B0604020202020204" pitchFamily="34" charset="0"/>
              </a:rPr>
              <a:t>If it is estimated that </a:t>
            </a:r>
            <a:r>
              <a:rPr lang="en-GB" sz="2400" dirty="0">
                <a:solidFill>
                  <a:schemeClr val="tx1"/>
                </a:solidFill>
                <a:latin typeface="Arial" panose="020B0604020202020204" pitchFamily="34" charset="0"/>
                <a:cs typeface="Arial" panose="020B0604020202020204" pitchFamily="34" charset="0"/>
              </a:rPr>
              <a:t>the budget of a tender will be </a:t>
            </a:r>
            <a:r>
              <a:rPr lang="en-GB" sz="2400" dirty="0" smtClean="0">
                <a:solidFill>
                  <a:schemeClr val="tx1"/>
                </a:solidFill>
                <a:latin typeface="Arial" panose="020B0604020202020204" pitchFamily="34" charset="0"/>
                <a:cs typeface="Arial" panose="020B0604020202020204" pitchFamily="34" charset="0"/>
              </a:rPr>
              <a:t>above R50 </a:t>
            </a:r>
            <a:r>
              <a:rPr lang="en-GB" sz="2400" dirty="0">
                <a:solidFill>
                  <a:schemeClr val="tx1"/>
                </a:solidFill>
                <a:latin typeface="Arial" panose="020B0604020202020204" pitchFamily="34" charset="0"/>
                <a:cs typeface="Arial" panose="020B0604020202020204" pitchFamily="34" charset="0"/>
              </a:rPr>
              <a:t>000 000, the </a:t>
            </a:r>
            <a:r>
              <a:rPr lang="en-GB" sz="2400" dirty="0" smtClean="0">
                <a:solidFill>
                  <a:schemeClr val="tx1"/>
                </a:solidFill>
                <a:latin typeface="Arial" panose="020B0604020202020204" pitchFamily="34" charset="0"/>
                <a:cs typeface="Arial" panose="020B0604020202020204" pitchFamily="34" charset="0"/>
              </a:rPr>
              <a:t>90/10 </a:t>
            </a:r>
            <a:r>
              <a:rPr lang="en-GB" sz="2400" dirty="0">
                <a:solidFill>
                  <a:schemeClr val="tx1"/>
                </a:solidFill>
                <a:latin typeface="Arial" panose="020B0604020202020204" pitchFamily="34" charset="0"/>
                <a:cs typeface="Arial" panose="020B0604020202020204" pitchFamily="34" charset="0"/>
              </a:rPr>
              <a:t>preference point system will apply. </a:t>
            </a:r>
            <a:r>
              <a:rPr lang="en-GB" sz="2400" dirty="0" smtClean="0">
                <a:solidFill>
                  <a:schemeClr val="tx1"/>
                </a:solidFill>
                <a:latin typeface="Arial" panose="020B0604020202020204" pitchFamily="34" charset="0"/>
                <a:cs typeface="Arial" panose="020B0604020202020204" pitchFamily="34" charset="0"/>
              </a:rPr>
              <a:t>90 </a:t>
            </a:r>
            <a:r>
              <a:rPr lang="en-GB" sz="2400" dirty="0">
                <a:solidFill>
                  <a:schemeClr val="tx1"/>
                </a:solidFill>
                <a:latin typeface="Arial" panose="020B0604020202020204" pitchFamily="34" charset="0"/>
                <a:cs typeface="Arial" panose="020B0604020202020204" pitchFamily="34" charset="0"/>
              </a:rPr>
              <a:t>points will be allocated to pricing and </a:t>
            </a:r>
            <a:r>
              <a:rPr lang="en-GB" sz="2400" dirty="0" smtClean="0">
                <a:solidFill>
                  <a:schemeClr val="tx1"/>
                </a:solidFill>
                <a:latin typeface="Arial" panose="020B0604020202020204" pitchFamily="34" charset="0"/>
                <a:cs typeface="Arial" panose="020B0604020202020204" pitchFamily="34" charset="0"/>
              </a:rPr>
              <a:t>10 </a:t>
            </a:r>
            <a:r>
              <a:rPr lang="en-GB" sz="2400" dirty="0">
                <a:solidFill>
                  <a:schemeClr val="tx1"/>
                </a:solidFill>
                <a:latin typeface="Arial" panose="020B0604020202020204" pitchFamily="34" charset="0"/>
                <a:cs typeface="Arial" panose="020B0604020202020204" pitchFamily="34" charset="0"/>
              </a:rPr>
              <a:t>points will be allocated to B-BBEE points.</a:t>
            </a:r>
          </a:p>
          <a:p>
            <a:pPr marL="342900" indent="-342900" algn="just" eaLnBrk="1" hangingPunct="1">
              <a:buFont typeface="Arial" panose="020B0604020202020204" pitchFamily="34" charset="0"/>
              <a:buChar char="•"/>
            </a:pPr>
            <a:endParaRPr lang="en-GB" sz="2400" dirty="0" smtClean="0">
              <a:solidFill>
                <a:schemeClr val="tx1"/>
              </a:solidFill>
              <a:latin typeface="Arial" panose="020B0604020202020204" pitchFamily="34" charset="0"/>
              <a:cs typeface="Arial" panose="020B0604020202020204"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9067243"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11</a:t>
            </a:fld>
            <a:endParaRPr lang="en-GB" sz="1600" b="1" dirty="0">
              <a:solidFill>
                <a:schemeClr val="bg1"/>
              </a:solidFill>
            </a:endParaRPr>
          </a:p>
        </p:txBody>
      </p:sp>
    </p:spTree>
    <p:extLst>
      <p:ext uri="{BB962C8B-B14F-4D97-AF65-F5344CB8AC3E}">
        <p14:creationId xmlns:p14="http://schemas.microsoft.com/office/powerpoint/2010/main" val="2780109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a:solidFill>
                  <a:schemeClr val="bg1"/>
                </a:solidFill>
                <a:latin typeface="Arial" charset="0"/>
                <a:cs typeface="Arial" charset="0"/>
              </a:rPr>
              <a:t>DISQUALIFICATIONS</a:t>
            </a:r>
            <a:endParaRPr lang="en-ZA" sz="3600" b="1" dirty="0">
              <a:solidFill>
                <a:schemeClr val="bg1"/>
              </a:solidFill>
              <a:latin typeface="Arial" charset="0"/>
              <a:cs typeface="Arial" charset="0"/>
            </a:endParaRPr>
          </a:p>
        </p:txBody>
      </p:sp>
      <p:sp>
        <p:nvSpPr>
          <p:cNvPr id="3077" name="Subtitle 5"/>
          <p:cNvSpPr>
            <a:spLocks noGrp="1"/>
          </p:cNvSpPr>
          <p:nvPr>
            <p:ph type="subTitle" idx="1"/>
          </p:nvPr>
        </p:nvSpPr>
        <p:spPr>
          <a:xfrm>
            <a:off x="335360" y="1268413"/>
            <a:ext cx="11161239" cy="5211211"/>
          </a:xfrm>
        </p:spPr>
        <p:txBody>
          <a:bodyPr/>
          <a:lstStyle/>
          <a:p>
            <a:pPr marL="342900" lvl="0" indent="-342900" algn="l" eaLnBrk="1" fontAlgn="auto" hangingPunct="1">
              <a:spcAft>
                <a:spcPts val="0"/>
              </a:spcAft>
              <a:buFont typeface="Arial" panose="020B0604020202020204" pitchFamily="34" charset="0"/>
              <a:buChar char="•"/>
            </a:pPr>
            <a:r>
              <a:rPr lang="en-GB" sz="2400" b="1" dirty="0" smtClean="0">
                <a:solidFill>
                  <a:srgbClr val="000000"/>
                </a:solidFill>
                <a:latin typeface="Arial" panose="020B0604020202020204" pitchFamily="34" charset="0"/>
                <a:cs typeface="Arial" panose="020B0604020202020204" pitchFamily="34" charset="0"/>
              </a:rPr>
              <a:t>Phase 1 (Pre-screening</a:t>
            </a:r>
            <a:r>
              <a:rPr lang="en-GB" sz="2400" b="1" dirty="0">
                <a:solidFill>
                  <a:srgbClr val="000000"/>
                </a:solidFill>
                <a:latin typeface="Arial" panose="020B0604020202020204" pitchFamily="34" charset="0"/>
                <a:cs typeface="Arial" panose="020B0604020202020204" pitchFamily="34" charset="0"/>
              </a:rPr>
              <a:t>)</a:t>
            </a:r>
            <a:endParaRPr lang="en-ZA" sz="2400" b="1" dirty="0" smtClean="0">
              <a:solidFill>
                <a:srgbClr val="000000"/>
              </a:solidFill>
              <a:latin typeface="Arial" panose="020B0604020202020204" pitchFamily="34" charset="0"/>
              <a:cs typeface="Arial" panose="020B0604020202020204" pitchFamily="34" charset="0"/>
            </a:endParaRPr>
          </a:p>
          <a:p>
            <a:pPr marL="800100" lvl="1" indent="-342900" algn="l" eaLnBrk="1" fontAlgn="auto" hangingPunct="1">
              <a:spcAft>
                <a:spcPts val="0"/>
              </a:spcAft>
              <a:buFont typeface="Wingdings" panose="05000000000000000000" pitchFamily="2" charset="2"/>
              <a:buChar char="§"/>
            </a:pPr>
            <a:r>
              <a:rPr lang="en-ZA" sz="2400" dirty="0" smtClean="0">
                <a:solidFill>
                  <a:srgbClr val="000000"/>
                </a:solidFill>
                <a:latin typeface="Arial" panose="020B0604020202020204" pitchFamily="34" charset="0"/>
                <a:cs typeface="Arial" panose="020B0604020202020204" pitchFamily="34" charset="0"/>
              </a:rPr>
              <a:t>A proposal </a:t>
            </a:r>
            <a:r>
              <a:rPr lang="en-ZA" sz="2400" dirty="0">
                <a:solidFill>
                  <a:srgbClr val="000000"/>
                </a:solidFill>
                <a:latin typeface="Arial" panose="020B0604020202020204" pitchFamily="34" charset="0"/>
                <a:cs typeface="Arial" panose="020B0604020202020204" pitchFamily="34" charset="0"/>
              </a:rPr>
              <a:t>from a bidder who did not attend this compulsory briefing </a:t>
            </a:r>
            <a:r>
              <a:rPr lang="en-ZA" sz="2400" dirty="0" smtClean="0">
                <a:solidFill>
                  <a:srgbClr val="000000"/>
                </a:solidFill>
                <a:latin typeface="Arial" panose="020B0604020202020204" pitchFamily="34" charset="0"/>
                <a:cs typeface="Arial" panose="020B0604020202020204" pitchFamily="34" charset="0"/>
              </a:rPr>
              <a:t>session.      </a:t>
            </a:r>
          </a:p>
          <a:p>
            <a:pPr marL="800100" lvl="1" indent="-342900" algn="l" eaLnBrk="1" fontAlgn="auto" hangingPunct="1">
              <a:spcAft>
                <a:spcPts val="0"/>
              </a:spcAft>
              <a:buFont typeface="Wingdings" panose="05000000000000000000" pitchFamily="2" charset="2"/>
              <a:buChar char="§"/>
            </a:pPr>
            <a:r>
              <a:rPr lang="en-ZA" sz="2400" dirty="0" smtClean="0">
                <a:solidFill>
                  <a:srgbClr val="000000"/>
                </a:solidFill>
                <a:latin typeface="Arial" panose="020B0604020202020204" pitchFamily="34" charset="0"/>
                <a:cs typeface="Arial" panose="020B0604020202020204" pitchFamily="34" charset="0"/>
              </a:rPr>
              <a:t>A proposal arriving one second after  closing time or any time thereafter.</a:t>
            </a:r>
          </a:p>
          <a:p>
            <a:pPr marL="800100" lvl="1" indent="-342900" algn="l" eaLnBrk="1" fontAlgn="auto" hangingPunct="1">
              <a:spcAft>
                <a:spcPts val="0"/>
              </a:spcAft>
              <a:buFont typeface="Wingdings" panose="05000000000000000000" pitchFamily="2" charset="2"/>
              <a:buChar char="§"/>
            </a:pPr>
            <a:r>
              <a:rPr lang="en-ZA" sz="2400" dirty="0" smtClean="0">
                <a:solidFill>
                  <a:srgbClr val="000000"/>
                </a:solidFill>
                <a:latin typeface="Arial" panose="020B0604020202020204" pitchFamily="34" charset="0"/>
                <a:cs typeface="Arial" panose="020B0604020202020204" pitchFamily="34" charset="0"/>
              </a:rPr>
              <a:t>A proposal from a bidder without submission of mandatory documentation</a:t>
            </a:r>
          </a:p>
          <a:p>
            <a:pPr marL="342900" indent="-342900" algn="just" eaLnBrk="1" hangingPunct="1">
              <a:buFont typeface="Arial" panose="020B0604020202020204" pitchFamily="34" charset="0"/>
              <a:buChar char="•"/>
            </a:pPr>
            <a:endParaRPr lang="en-GB" sz="2400" b="1" dirty="0" smtClean="0">
              <a:solidFill>
                <a:schemeClr val="tx1"/>
              </a:solidFill>
              <a:latin typeface="Arial" panose="020B0604020202020204" pitchFamily="34" charset="0"/>
              <a:cs typeface="Arial" panose="020B0604020202020204" pitchFamily="34" charset="0"/>
            </a:endParaRPr>
          </a:p>
          <a:p>
            <a:pPr marL="342900" indent="-342900" algn="just" eaLnBrk="1" hangingPunct="1">
              <a:buFont typeface="Arial" panose="020B0604020202020204" pitchFamily="34" charset="0"/>
              <a:buChar char="•"/>
            </a:pPr>
            <a:r>
              <a:rPr lang="en-GB" sz="2400" b="1" dirty="0" smtClean="0">
                <a:solidFill>
                  <a:schemeClr val="tx1"/>
                </a:solidFill>
                <a:latin typeface="Arial" panose="020B0604020202020204" pitchFamily="34" charset="0"/>
                <a:cs typeface="Arial" panose="020B0604020202020204" pitchFamily="34" charset="0"/>
              </a:rPr>
              <a:t>Phase 2 (functionality evaluation)</a:t>
            </a:r>
          </a:p>
          <a:p>
            <a:pPr marL="800100" lvl="1" indent="-342900" algn="just" eaLnBrk="1" hangingPunct="1">
              <a:buFont typeface="Wingdings" panose="05000000000000000000" pitchFamily="2" charset="2"/>
              <a:buChar char="§"/>
            </a:pPr>
            <a:r>
              <a:rPr lang="en-GB" sz="2400" dirty="0" smtClean="0">
                <a:solidFill>
                  <a:srgbClr val="000000"/>
                </a:solidFill>
                <a:latin typeface="Arial" panose="020B0604020202020204" pitchFamily="34" charset="0"/>
                <a:cs typeface="Arial" panose="020B0604020202020204" pitchFamily="34" charset="0"/>
              </a:rPr>
              <a:t>A bid that does not meet the minimum functionality threshold (e.g. 70%, etc.)</a:t>
            </a:r>
          </a:p>
          <a:p>
            <a:pPr marL="800100" lvl="1" indent="-342900" algn="just" eaLnBrk="1" hangingPunct="1">
              <a:buFont typeface="Wingdings" panose="05000000000000000000" pitchFamily="2" charset="2"/>
              <a:buChar char="§"/>
            </a:pPr>
            <a:r>
              <a:rPr lang="en-GB" sz="2400" dirty="0" smtClean="0">
                <a:solidFill>
                  <a:srgbClr val="000000"/>
                </a:solidFill>
                <a:latin typeface="Arial" panose="020B0604020202020204" pitchFamily="34" charset="0"/>
                <a:cs typeface="Arial" panose="020B0604020202020204" pitchFamily="34" charset="0"/>
              </a:rPr>
              <a:t>Mainly because the required information/documents are not provided (e.g. reference letters, certified qualifications certificates, etc.) </a:t>
            </a:r>
          </a:p>
          <a:p>
            <a:pPr lvl="1" algn="just" eaLnBrk="1" hangingPunct="1"/>
            <a:endParaRPr lang="en-GB" sz="2400" dirty="0" smtClean="0">
              <a:solidFill>
                <a:srgbClr val="000000"/>
              </a:solidFill>
              <a:latin typeface="Arial" panose="020B0604020202020204" pitchFamily="34" charset="0"/>
              <a:cs typeface="Arial" panose="020B0604020202020204"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9067243"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12</a:t>
            </a:fld>
            <a:endParaRPr lang="en-GB" sz="1600" b="1" dirty="0">
              <a:solidFill>
                <a:schemeClr val="bg1"/>
              </a:solidFill>
            </a:endParaRPr>
          </a:p>
        </p:txBody>
      </p:sp>
    </p:spTree>
    <p:extLst>
      <p:ext uri="{BB962C8B-B14F-4D97-AF65-F5344CB8AC3E}">
        <p14:creationId xmlns:p14="http://schemas.microsoft.com/office/powerpoint/2010/main" val="11256302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smtClean="0">
                <a:solidFill>
                  <a:schemeClr val="bg1"/>
                </a:solidFill>
                <a:latin typeface="Arial" charset="0"/>
                <a:cs typeface="Arial" charset="0"/>
              </a:rPr>
              <a:t>DISQUALIFICATIONS - CONTINUED</a:t>
            </a:r>
            <a:endParaRPr lang="en-ZA" sz="3600" b="1" dirty="0">
              <a:solidFill>
                <a:schemeClr val="bg1"/>
              </a:solidFill>
              <a:latin typeface="Arial" charset="0"/>
              <a:cs typeface="Arial" charset="0"/>
            </a:endParaRPr>
          </a:p>
        </p:txBody>
      </p:sp>
      <p:sp>
        <p:nvSpPr>
          <p:cNvPr id="3077" name="Subtitle 5"/>
          <p:cNvSpPr>
            <a:spLocks noGrp="1"/>
          </p:cNvSpPr>
          <p:nvPr>
            <p:ph type="subTitle" idx="1"/>
          </p:nvPr>
        </p:nvSpPr>
        <p:spPr>
          <a:xfrm>
            <a:off x="335360" y="1268413"/>
            <a:ext cx="11161239" cy="5211211"/>
          </a:xfrm>
        </p:spPr>
        <p:txBody>
          <a:bodyPr/>
          <a:lstStyle/>
          <a:p>
            <a:pPr lvl="1" algn="just" eaLnBrk="1" hangingPunct="1"/>
            <a:endParaRPr lang="en-GB" sz="2400" dirty="0" smtClean="0">
              <a:solidFill>
                <a:srgbClr val="000000"/>
              </a:solidFill>
              <a:latin typeface="Arial" panose="020B0604020202020204" pitchFamily="34" charset="0"/>
              <a:cs typeface="Arial" panose="020B0604020202020204" pitchFamily="34" charset="0"/>
            </a:endParaRPr>
          </a:p>
          <a:p>
            <a:pPr marL="342900" indent="-342900" algn="just" eaLnBrk="1" hangingPunct="1">
              <a:buFont typeface="Arial" panose="020B0604020202020204" pitchFamily="34" charset="0"/>
              <a:buChar char="•"/>
            </a:pPr>
            <a:r>
              <a:rPr lang="en-GB" sz="2400" b="1" dirty="0" smtClean="0">
                <a:solidFill>
                  <a:schemeClr val="tx1"/>
                </a:solidFill>
                <a:latin typeface="Arial" panose="020B0604020202020204" pitchFamily="34" charset="0"/>
                <a:cs typeface="Arial" panose="020B0604020202020204" pitchFamily="34" charset="0"/>
              </a:rPr>
              <a:t>Phase</a:t>
            </a:r>
            <a:r>
              <a:rPr lang="en-GB" sz="2400" b="1" dirty="0" smtClean="0">
                <a:solidFill>
                  <a:srgbClr val="000000"/>
                </a:solidFill>
                <a:latin typeface="Arial" panose="020B0604020202020204" pitchFamily="34" charset="0"/>
                <a:cs typeface="Arial" panose="020B0604020202020204" pitchFamily="34" charset="0"/>
              </a:rPr>
              <a:t> 3 (Pricing and B-BBEE)</a:t>
            </a:r>
          </a:p>
          <a:p>
            <a:pPr marL="342900" indent="-342900" algn="just" eaLnBrk="1" hangingPunct="1">
              <a:buFont typeface="Wingdings" panose="05000000000000000000" pitchFamily="2" charset="2"/>
              <a:buChar char="§"/>
            </a:pPr>
            <a:r>
              <a:rPr lang="en-GB" sz="2400" dirty="0" smtClean="0">
                <a:solidFill>
                  <a:srgbClr val="000000"/>
                </a:solidFill>
                <a:latin typeface="Arial" panose="020B0604020202020204" pitchFamily="34" charset="0"/>
                <a:cs typeface="Arial" panose="020B0604020202020204" pitchFamily="34" charset="0"/>
              </a:rPr>
              <a:t>A bidder that has submitted a price that is lower than the market price and price themselves out of the market</a:t>
            </a:r>
          </a:p>
          <a:p>
            <a:pPr marL="342900" indent="-342900" algn="just" eaLnBrk="1" hangingPunct="1">
              <a:buFont typeface="Wingdings" panose="05000000000000000000" pitchFamily="2" charset="2"/>
              <a:buChar char="§"/>
            </a:pPr>
            <a:r>
              <a:rPr lang="en-GB" sz="2400" dirty="0" smtClean="0">
                <a:solidFill>
                  <a:srgbClr val="000000"/>
                </a:solidFill>
                <a:latin typeface="Arial" panose="020B0604020202020204" pitchFamily="34" charset="0"/>
                <a:cs typeface="Arial" panose="020B0604020202020204" pitchFamily="34" charset="0"/>
              </a:rPr>
              <a:t>A bid that did not price as per the specification document, elements missing from the specification</a:t>
            </a:r>
          </a:p>
          <a:p>
            <a:pPr algn="just" eaLnBrk="1" hangingPunct="1"/>
            <a:endParaRPr lang="en-GB" sz="2400" dirty="0">
              <a:solidFill>
                <a:srgbClr val="000000"/>
              </a:solidFill>
              <a:latin typeface="Arial" panose="020B0604020202020204" pitchFamily="34" charset="0"/>
              <a:cs typeface="Arial" panose="020B0604020202020204"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9067243"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13</a:t>
            </a:fld>
            <a:endParaRPr lang="en-GB" sz="1600" b="1" dirty="0">
              <a:solidFill>
                <a:schemeClr val="bg1"/>
              </a:solidFill>
            </a:endParaRPr>
          </a:p>
        </p:txBody>
      </p:sp>
    </p:spTree>
    <p:extLst>
      <p:ext uri="{BB962C8B-B14F-4D97-AF65-F5344CB8AC3E}">
        <p14:creationId xmlns:p14="http://schemas.microsoft.com/office/powerpoint/2010/main" val="31529647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a:solidFill>
                  <a:schemeClr val="bg1"/>
                </a:solidFill>
                <a:latin typeface="Arial" charset="0"/>
                <a:cs typeface="Arial" charset="0"/>
              </a:rPr>
              <a:t>NATIONAL </a:t>
            </a:r>
            <a:r>
              <a:rPr lang="en-ZA" sz="3600" b="1" dirty="0" smtClean="0">
                <a:solidFill>
                  <a:schemeClr val="bg1"/>
                </a:solidFill>
                <a:latin typeface="Arial" charset="0"/>
                <a:cs typeface="Arial" charset="0"/>
              </a:rPr>
              <a:t>TREASURY CSD</a:t>
            </a:r>
            <a:endParaRPr lang="en-ZA" sz="3600" b="1" dirty="0">
              <a:solidFill>
                <a:schemeClr val="bg1"/>
              </a:solidFill>
              <a:latin typeface="Arial" charset="0"/>
              <a:cs typeface="Arial" charset="0"/>
            </a:endParaRPr>
          </a:p>
        </p:txBody>
      </p:sp>
      <p:sp>
        <p:nvSpPr>
          <p:cNvPr id="3077" name="Subtitle 5"/>
          <p:cNvSpPr>
            <a:spLocks noGrp="1"/>
          </p:cNvSpPr>
          <p:nvPr>
            <p:ph type="subTitle" idx="1"/>
          </p:nvPr>
        </p:nvSpPr>
        <p:spPr>
          <a:xfrm>
            <a:off x="335360" y="1268413"/>
            <a:ext cx="11161239" cy="4536851"/>
          </a:xfrm>
        </p:spPr>
        <p:txBody>
          <a:bodyPr/>
          <a:lstStyle/>
          <a:p>
            <a:pPr marL="457200" lvl="0" indent="-457200" algn="l" eaLnBrk="1" fontAlgn="auto" hangingPunct="1">
              <a:spcAft>
                <a:spcPts val="0"/>
              </a:spcAft>
              <a:buFont typeface="Arial" panose="020B0604020202020204" pitchFamily="34" charset="0"/>
              <a:buChar char="•"/>
            </a:pPr>
            <a:r>
              <a:rPr lang="en-ZA" sz="3600" b="1" dirty="0">
                <a:solidFill>
                  <a:prstClr val="black"/>
                </a:solidFill>
                <a:latin typeface="Arial" panose="020B0604020202020204" pitchFamily="34" charset="0"/>
                <a:cs typeface="Arial" panose="020B0604020202020204" pitchFamily="34" charset="0"/>
              </a:rPr>
              <a:t>Circular no. 3 of 2015/2016</a:t>
            </a:r>
          </a:p>
          <a:p>
            <a:pPr lvl="0" algn="l" eaLnBrk="1" fontAlgn="auto" hangingPunct="1">
              <a:spcAft>
                <a:spcPts val="0"/>
              </a:spcAft>
            </a:pPr>
            <a:endParaRPr lang="en-ZA" sz="2800" dirty="0">
              <a:solidFill>
                <a:srgbClr val="000000"/>
              </a:solidFill>
              <a:latin typeface="Arial" panose="020B0604020202020204" pitchFamily="34" charset="0"/>
              <a:cs typeface="Arial" panose="020B0604020202020204" pitchFamily="34" charset="0"/>
            </a:endParaRPr>
          </a:p>
          <a:p>
            <a:pPr marL="285750" lvl="0" indent="-285750" algn="l" eaLnBrk="1" fontAlgn="auto" hangingPunct="1">
              <a:spcAft>
                <a:spcPts val="0"/>
              </a:spcAft>
              <a:buFont typeface="Wingdings" panose="05000000000000000000" pitchFamily="2" charset="2"/>
              <a:buChar char="ü"/>
            </a:pPr>
            <a:r>
              <a:rPr lang="en-ZA" sz="2800" dirty="0" smtClean="0">
                <a:solidFill>
                  <a:prstClr val="black"/>
                </a:solidFill>
                <a:latin typeface="Arial" panose="020B0604020202020204" pitchFamily="34" charset="0"/>
                <a:ea typeface="Calibri"/>
                <a:cs typeface="Arial" panose="020B0604020202020204" pitchFamily="34" charset="0"/>
              </a:rPr>
              <a:t>All bidders are to register their Company </a:t>
            </a:r>
            <a:r>
              <a:rPr lang="en-ZA" sz="2800" dirty="0">
                <a:solidFill>
                  <a:prstClr val="black"/>
                </a:solidFill>
                <a:latin typeface="Arial" panose="020B0604020202020204" pitchFamily="34" charset="0"/>
                <a:ea typeface="Calibri"/>
                <a:cs typeface="Arial" panose="020B0604020202020204" pitchFamily="34" charset="0"/>
              </a:rPr>
              <a:t>on the </a:t>
            </a:r>
            <a:r>
              <a:rPr lang="en-ZA" sz="2800" dirty="0" smtClean="0">
                <a:solidFill>
                  <a:prstClr val="black"/>
                </a:solidFill>
                <a:latin typeface="Arial" panose="020B0604020202020204" pitchFamily="34" charset="0"/>
                <a:ea typeface="Calibri"/>
                <a:cs typeface="Arial" panose="020B0604020202020204" pitchFamily="34" charset="0"/>
              </a:rPr>
              <a:t>National Treasury Central Supplier Database </a:t>
            </a:r>
            <a:r>
              <a:rPr lang="en-ZA" sz="2800" dirty="0">
                <a:solidFill>
                  <a:prstClr val="black"/>
                </a:solidFill>
                <a:latin typeface="Arial" panose="020B0604020202020204" pitchFamily="34" charset="0"/>
                <a:ea typeface="Calibri"/>
                <a:cs typeface="Arial" panose="020B0604020202020204" pitchFamily="34" charset="0"/>
              </a:rPr>
              <a:t>for National procurement by any State </a:t>
            </a:r>
            <a:r>
              <a:rPr lang="en-ZA" sz="2800" dirty="0" smtClean="0">
                <a:solidFill>
                  <a:prstClr val="black"/>
                </a:solidFill>
                <a:latin typeface="Arial" panose="020B0604020202020204" pitchFamily="34" charset="0"/>
                <a:ea typeface="Calibri"/>
                <a:cs typeface="Arial" panose="020B0604020202020204" pitchFamily="34" charset="0"/>
              </a:rPr>
              <a:t>Institution and for this bid </a:t>
            </a:r>
            <a:r>
              <a:rPr lang="en-ZA" sz="2800" dirty="0" smtClean="0">
                <a:solidFill>
                  <a:prstClr val="black"/>
                </a:solidFill>
                <a:latin typeface="Arial" panose="020B0604020202020204" pitchFamily="34" charset="0"/>
                <a:ea typeface="Calibri"/>
                <a:cs typeface="Arial" panose="020B0604020202020204" pitchFamily="34" charset="0"/>
                <a:hlinkClick r:id="rId2"/>
              </a:rPr>
              <a:t>www.csd.gov.za</a:t>
            </a:r>
            <a:r>
              <a:rPr lang="en-ZA" sz="2800" dirty="0" smtClean="0">
                <a:solidFill>
                  <a:prstClr val="black"/>
                </a:solidFill>
                <a:latin typeface="Arial" panose="020B0604020202020204" pitchFamily="34" charset="0"/>
                <a:ea typeface="Calibri"/>
                <a:cs typeface="Arial" panose="020B0604020202020204" pitchFamily="34" charset="0"/>
              </a:rPr>
              <a:t> </a:t>
            </a:r>
            <a:endParaRPr lang="en-ZA" sz="2800" dirty="0">
              <a:solidFill>
                <a:prstClr val="black"/>
              </a:solidFill>
              <a:latin typeface="Arial" panose="020B0604020202020204" pitchFamily="34" charset="0"/>
              <a:ea typeface="Calibri"/>
              <a:cs typeface="Arial" panose="020B0604020202020204" pitchFamily="34" charset="0"/>
            </a:endParaRPr>
          </a:p>
          <a:p>
            <a:pPr lvl="0" algn="l" eaLnBrk="1" fontAlgn="auto" hangingPunct="1">
              <a:spcAft>
                <a:spcPts val="0"/>
              </a:spcAft>
            </a:pPr>
            <a:endParaRPr lang="en-ZA" sz="2800" dirty="0">
              <a:solidFill>
                <a:prstClr val="black"/>
              </a:solidFill>
              <a:latin typeface="Arial" panose="020B0604020202020204" pitchFamily="34" charset="0"/>
              <a:ea typeface="Calibri"/>
              <a:cs typeface="Arial" panose="020B0604020202020204" pitchFamily="34" charset="0"/>
            </a:endParaRPr>
          </a:p>
          <a:p>
            <a:pPr marL="285750" lvl="0" indent="-285750" algn="l" eaLnBrk="1" fontAlgn="auto" hangingPunct="1">
              <a:spcAft>
                <a:spcPts val="0"/>
              </a:spcAft>
              <a:buFont typeface="Wingdings" panose="05000000000000000000" pitchFamily="2" charset="2"/>
              <a:buChar char="ü"/>
            </a:pPr>
            <a:r>
              <a:rPr lang="en-ZA" sz="2800" dirty="0" smtClean="0">
                <a:solidFill>
                  <a:prstClr val="black"/>
                </a:solidFill>
                <a:latin typeface="Arial" panose="020B0604020202020204" pitchFamily="34" charset="0"/>
                <a:ea typeface="Calibri"/>
                <a:cs typeface="Arial" panose="020B0604020202020204" pitchFamily="34" charset="0"/>
              </a:rPr>
              <a:t>SASSETA </a:t>
            </a:r>
            <a:r>
              <a:rPr lang="en-ZA" sz="2800" dirty="0">
                <a:solidFill>
                  <a:prstClr val="black"/>
                </a:solidFill>
                <a:latin typeface="Arial" panose="020B0604020202020204" pitchFamily="34" charset="0"/>
                <a:ea typeface="Calibri"/>
                <a:cs typeface="Arial" panose="020B0604020202020204" pitchFamily="34" charset="0"/>
              </a:rPr>
              <a:t>will require </a:t>
            </a:r>
            <a:r>
              <a:rPr lang="en-ZA" sz="2800" b="1" i="1" dirty="0">
                <a:solidFill>
                  <a:prstClr val="black"/>
                </a:solidFill>
                <a:latin typeface="Arial" panose="020B0604020202020204" pitchFamily="34" charset="0"/>
                <a:ea typeface="Calibri"/>
                <a:cs typeface="Arial" panose="020B0604020202020204" pitchFamily="34" charset="0"/>
              </a:rPr>
              <a:t>CSD supplier number </a:t>
            </a:r>
            <a:r>
              <a:rPr lang="en-ZA" sz="2800" dirty="0">
                <a:solidFill>
                  <a:prstClr val="black"/>
                </a:solidFill>
                <a:latin typeface="Arial" panose="020B0604020202020204" pitchFamily="34" charset="0"/>
                <a:ea typeface="Calibri"/>
                <a:cs typeface="Arial" panose="020B0604020202020204" pitchFamily="34" charset="0"/>
              </a:rPr>
              <a:t>of the recommended Bidder before appointment </a:t>
            </a:r>
            <a:r>
              <a:rPr lang="en-ZA" sz="2800" dirty="0">
                <a:solidFill>
                  <a:srgbClr val="000000"/>
                </a:solidFill>
              </a:rPr>
              <a:t>	</a:t>
            </a:r>
          </a:p>
          <a:p>
            <a:pPr algn="just" eaLnBrk="1" hangingPunct="1"/>
            <a:endParaRPr lang="en-GB" sz="2400" dirty="0">
              <a:solidFill>
                <a:schemeClr val="tx1"/>
              </a:solidFill>
              <a:cs typeface="Arial"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3" cstate="print"/>
          <a:srcRect/>
          <a:stretch>
            <a:fillRect/>
          </a:stretch>
        </p:blipFill>
        <p:spPr bwMode="auto">
          <a:xfrm>
            <a:off x="9067243"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14</a:t>
            </a:fld>
            <a:endParaRPr lang="en-GB" sz="1600" b="1" dirty="0">
              <a:solidFill>
                <a:schemeClr val="bg1"/>
              </a:solidFill>
            </a:endParaRPr>
          </a:p>
        </p:txBody>
      </p:sp>
    </p:spTree>
    <p:extLst>
      <p:ext uri="{BB962C8B-B14F-4D97-AF65-F5344CB8AC3E}">
        <p14:creationId xmlns:p14="http://schemas.microsoft.com/office/powerpoint/2010/main" val="41379944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a:solidFill>
                  <a:schemeClr val="bg1"/>
                </a:solidFill>
                <a:latin typeface="Arial" charset="0"/>
                <a:cs typeface="Arial" charset="0"/>
              </a:rPr>
              <a:t>CONCLUSION</a:t>
            </a:r>
            <a:endParaRPr lang="en-ZA" sz="3600" b="1" dirty="0">
              <a:solidFill>
                <a:schemeClr val="bg1"/>
              </a:solidFill>
              <a:latin typeface="Arial" charset="0"/>
              <a:cs typeface="Arial" charset="0"/>
            </a:endParaRPr>
          </a:p>
        </p:txBody>
      </p:sp>
      <p:sp>
        <p:nvSpPr>
          <p:cNvPr id="3077" name="Subtitle 5"/>
          <p:cNvSpPr>
            <a:spLocks noGrp="1"/>
          </p:cNvSpPr>
          <p:nvPr>
            <p:ph type="subTitle" idx="1"/>
          </p:nvPr>
        </p:nvSpPr>
        <p:spPr>
          <a:xfrm>
            <a:off x="335360" y="1020795"/>
            <a:ext cx="11521280" cy="5498649"/>
          </a:xfrm>
        </p:spPr>
        <p:txBody>
          <a:bodyPr/>
          <a:lstStyle/>
          <a:p>
            <a:pPr marL="342900" indent="-342900" algn="l" eaLnBrk="1" fontAlgn="auto" hangingPunct="1">
              <a:spcAft>
                <a:spcPts val="0"/>
              </a:spcAft>
              <a:buFont typeface="Arial" pitchFamily="34" charset="0"/>
              <a:buChar char="•"/>
            </a:pPr>
            <a:r>
              <a:rPr lang="en-ZA" sz="2400" dirty="0" smtClean="0">
                <a:solidFill>
                  <a:prstClr val="black"/>
                </a:solidFill>
                <a:latin typeface="Arial" panose="020B0604020202020204" pitchFamily="34" charset="0"/>
                <a:cs typeface="Arial" panose="020B0604020202020204" pitchFamily="34" charset="0"/>
              </a:rPr>
              <a:t>Bidders to pay attention to the closing </a:t>
            </a:r>
            <a:r>
              <a:rPr lang="en-ZA" sz="2400" dirty="0">
                <a:solidFill>
                  <a:prstClr val="black"/>
                </a:solidFill>
                <a:latin typeface="Arial" panose="020B0604020202020204" pitchFamily="34" charset="0"/>
                <a:cs typeface="Arial" panose="020B0604020202020204" pitchFamily="34" charset="0"/>
              </a:rPr>
              <a:t>date and </a:t>
            </a:r>
            <a:r>
              <a:rPr lang="en-ZA" sz="2400" dirty="0" smtClean="0">
                <a:solidFill>
                  <a:prstClr val="black"/>
                </a:solidFill>
                <a:latin typeface="Arial" panose="020B0604020202020204" pitchFamily="34" charset="0"/>
                <a:cs typeface="Arial" panose="020B0604020202020204" pitchFamily="34" charset="0"/>
              </a:rPr>
              <a:t>time and submit timeously</a:t>
            </a:r>
            <a:endParaRPr lang="en-ZA" sz="2400" dirty="0">
              <a:solidFill>
                <a:prstClr val="black"/>
              </a:solidFill>
              <a:latin typeface="Arial" panose="020B0604020202020204" pitchFamily="34" charset="0"/>
              <a:cs typeface="Arial" panose="020B0604020202020204" pitchFamily="34" charset="0"/>
            </a:endParaRPr>
          </a:p>
          <a:p>
            <a:pPr marL="342900" lvl="0" indent="-342900" algn="l" eaLnBrk="1" fontAlgn="auto" hangingPunct="1">
              <a:spcAft>
                <a:spcPts val="0"/>
              </a:spcAft>
              <a:buFont typeface="Arial" pitchFamily="34" charset="0"/>
              <a:buChar char="•"/>
            </a:pPr>
            <a:r>
              <a:rPr lang="en-ZA" sz="2400" dirty="0" smtClean="0">
                <a:solidFill>
                  <a:prstClr val="black"/>
                </a:solidFill>
                <a:latin typeface="Arial" panose="020B0604020202020204" pitchFamily="34" charset="0"/>
                <a:cs typeface="Arial" panose="020B0604020202020204" pitchFamily="34" charset="0"/>
              </a:rPr>
              <a:t>Bidders to adhere to the number of copies to be submitted for each bid</a:t>
            </a:r>
          </a:p>
          <a:p>
            <a:pPr marL="342900" lvl="0" indent="-342900" algn="l" eaLnBrk="1" fontAlgn="auto" hangingPunct="1">
              <a:spcAft>
                <a:spcPts val="0"/>
              </a:spcAft>
              <a:buFont typeface="Arial" pitchFamily="34" charset="0"/>
              <a:buChar char="•"/>
            </a:pPr>
            <a:r>
              <a:rPr lang="en-GB" sz="2400" dirty="0" smtClean="0">
                <a:solidFill>
                  <a:prstClr val="black"/>
                </a:solidFill>
                <a:latin typeface="Arial" panose="020B0604020202020204" pitchFamily="34" charset="0"/>
                <a:cs typeface="Arial" panose="020B0604020202020204" pitchFamily="34" charset="0"/>
              </a:rPr>
              <a:t>Bidders to adhere to the format of the submission (hard-copy or electronic)</a:t>
            </a:r>
            <a:endParaRPr lang="en-ZA" sz="2400" dirty="0" smtClean="0">
              <a:solidFill>
                <a:prstClr val="black"/>
              </a:solidFill>
              <a:latin typeface="Arial" panose="020B0604020202020204" pitchFamily="34" charset="0"/>
              <a:cs typeface="Arial" panose="020B0604020202020204" pitchFamily="34" charset="0"/>
            </a:endParaRPr>
          </a:p>
          <a:p>
            <a:pPr marL="342900" lvl="0" indent="-342900" algn="l" eaLnBrk="1" fontAlgn="auto" hangingPunct="1">
              <a:spcAft>
                <a:spcPts val="0"/>
              </a:spcAft>
              <a:buFont typeface="Arial" pitchFamily="34" charset="0"/>
              <a:buChar char="•"/>
            </a:pPr>
            <a:r>
              <a:rPr lang="en-ZA" sz="2400" dirty="0" smtClean="0">
                <a:solidFill>
                  <a:prstClr val="black"/>
                </a:solidFill>
                <a:latin typeface="Arial" panose="020B0604020202020204" pitchFamily="34" charset="0"/>
                <a:cs typeface="Arial" panose="020B0604020202020204" pitchFamily="34" charset="0"/>
              </a:rPr>
              <a:t>Bidders to adhere to the layout and packaging of their bid – bind the proposal and divide into different sections</a:t>
            </a:r>
            <a:endParaRPr lang="en-ZA" sz="2400" dirty="0">
              <a:solidFill>
                <a:prstClr val="black"/>
              </a:solidFill>
              <a:latin typeface="Arial" panose="020B0604020202020204" pitchFamily="34" charset="0"/>
              <a:cs typeface="Arial" panose="020B0604020202020204" pitchFamily="34" charset="0"/>
            </a:endParaRPr>
          </a:p>
          <a:p>
            <a:pPr marL="342900" lvl="0" indent="-342900" algn="l" eaLnBrk="1" fontAlgn="auto" hangingPunct="1">
              <a:spcAft>
                <a:spcPts val="0"/>
              </a:spcAft>
              <a:buFont typeface="Arial" pitchFamily="34" charset="0"/>
              <a:buChar char="•"/>
            </a:pPr>
            <a:r>
              <a:rPr lang="en-ZA" sz="2400" dirty="0" smtClean="0">
                <a:solidFill>
                  <a:prstClr val="black"/>
                </a:solidFill>
                <a:latin typeface="Arial" panose="020B0604020202020204" pitchFamily="34" charset="0"/>
                <a:cs typeface="Arial" panose="020B0604020202020204" pitchFamily="34" charset="0"/>
              </a:rPr>
              <a:t>Bids are to be hand-delivered at SASSETA Offices</a:t>
            </a:r>
          </a:p>
          <a:p>
            <a:pPr marL="342900" lvl="0" indent="-342900" algn="l" eaLnBrk="1" fontAlgn="auto" hangingPunct="1">
              <a:spcAft>
                <a:spcPts val="0"/>
              </a:spcAft>
              <a:buFont typeface="Arial" pitchFamily="34" charset="0"/>
              <a:buChar char="•"/>
            </a:pPr>
            <a:r>
              <a:rPr lang="en-ZA" sz="2400" dirty="0" smtClean="0">
                <a:solidFill>
                  <a:prstClr val="black"/>
                </a:solidFill>
                <a:latin typeface="Arial" panose="020B0604020202020204" pitchFamily="34" charset="0"/>
                <a:cs typeface="Arial" panose="020B0604020202020204" pitchFamily="34" charset="0"/>
              </a:rPr>
              <a:t>Mandatory Documents to be submitted</a:t>
            </a:r>
          </a:p>
          <a:p>
            <a:pPr marL="342900" lvl="0" indent="-342900" algn="l" eaLnBrk="1" fontAlgn="auto" hangingPunct="1">
              <a:spcAft>
                <a:spcPts val="0"/>
              </a:spcAft>
              <a:buFont typeface="Arial" pitchFamily="34" charset="0"/>
              <a:buChar char="•"/>
            </a:pPr>
            <a:r>
              <a:rPr lang="en-GB" sz="2400" dirty="0" smtClean="0">
                <a:solidFill>
                  <a:prstClr val="black"/>
                </a:solidFill>
                <a:latin typeface="Arial" panose="020B0604020202020204" pitchFamily="34" charset="0"/>
                <a:cs typeface="Arial" panose="020B0604020202020204" pitchFamily="34" charset="0"/>
              </a:rPr>
              <a:t>Bidders to pay attention to the evaluation criteria and to submit all require documents</a:t>
            </a:r>
          </a:p>
          <a:p>
            <a:pPr marL="342900" lvl="0" indent="-342900" algn="l" eaLnBrk="1" fontAlgn="auto" hangingPunct="1">
              <a:spcAft>
                <a:spcPts val="0"/>
              </a:spcAft>
              <a:buFont typeface="Arial" pitchFamily="34" charset="0"/>
              <a:buChar char="•"/>
            </a:pPr>
            <a:r>
              <a:rPr lang="en-GB" sz="2400" dirty="0" smtClean="0">
                <a:solidFill>
                  <a:prstClr val="black"/>
                </a:solidFill>
                <a:latin typeface="Arial" panose="020B0604020202020204" pitchFamily="34" charset="0"/>
                <a:cs typeface="Arial" panose="020B0604020202020204" pitchFamily="34" charset="0"/>
              </a:rPr>
              <a:t>Bidders to ensure that the price proposed is market related and all aspects covered in the pricing schedule are included in the price</a:t>
            </a:r>
          </a:p>
          <a:p>
            <a:pPr marL="342900" lvl="0" indent="-342900" algn="l" eaLnBrk="1" fontAlgn="auto" hangingPunct="1">
              <a:spcAft>
                <a:spcPts val="0"/>
              </a:spcAft>
              <a:buFont typeface="Arial" pitchFamily="34" charset="0"/>
              <a:buChar char="•"/>
            </a:pPr>
            <a:r>
              <a:rPr lang="en-GB" sz="2400" dirty="0" smtClean="0">
                <a:solidFill>
                  <a:prstClr val="black"/>
                </a:solidFill>
                <a:latin typeface="Arial" panose="020B0604020202020204" pitchFamily="34" charset="0"/>
                <a:cs typeface="Arial" panose="020B0604020202020204" pitchFamily="34" charset="0"/>
              </a:rPr>
              <a:t>Bidders to ensure that a valid B-BBEE certificate/Affidavit is submitted</a:t>
            </a:r>
          </a:p>
          <a:p>
            <a:pPr marL="342900" lvl="0" indent="-342900" algn="l" eaLnBrk="1" fontAlgn="auto" hangingPunct="1">
              <a:spcAft>
                <a:spcPts val="0"/>
              </a:spcAft>
              <a:buFont typeface="Arial" pitchFamily="34" charset="0"/>
              <a:buChar char="•"/>
            </a:pPr>
            <a:r>
              <a:rPr lang="en-GB" sz="2400" dirty="0" smtClean="0">
                <a:solidFill>
                  <a:prstClr val="black"/>
                </a:solidFill>
                <a:latin typeface="Arial" panose="020B0604020202020204" pitchFamily="34" charset="0"/>
                <a:cs typeface="Arial" panose="020B0604020202020204" pitchFamily="34" charset="0"/>
              </a:rPr>
              <a:t>Bidders to ensure that their CSD registration is up to date and all taxes paid </a:t>
            </a:r>
          </a:p>
          <a:p>
            <a:pPr marL="342900" lvl="0" indent="-342900" algn="l" eaLnBrk="1" fontAlgn="auto" hangingPunct="1">
              <a:spcAft>
                <a:spcPts val="0"/>
              </a:spcAft>
              <a:buFont typeface="Arial" pitchFamily="34" charset="0"/>
              <a:buChar char="•"/>
            </a:pPr>
            <a:endParaRPr lang="en-ZA" sz="2400" dirty="0" smtClean="0">
              <a:solidFill>
                <a:prstClr val="black"/>
              </a:solidFill>
              <a:latin typeface="Arial" panose="020B0604020202020204" pitchFamily="34" charset="0"/>
              <a:cs typeface="Arial" panose="020B0604020202020204" pitchFamily="34" charset="0"/>
            </a:endParaRPr>
          </a:p>
          <a:p>
            <a:pPr lvl="0" algn="l" eaLnBrk="1" fontAlgn="auto" hangingPunct="1">
              <a:spcAft>
                <a:spcPts val="0"/>
              </a:spcAft>
            </a:pPr>
            <a:endParaRPr lang="en-ZA" sz="2400" dirty="0">
              <a:solidFill>
                <a:prstClr val="black"/>
              </a:solidFill>
              <a:latin typeface="Arial" panose="020B0604020202020204" pitchFamily="34" charset="0"/>
              <a:cs typeface="Arial" panose="020B0604020202020204" pitchFamily="34" charset="0"/>
            </a:endParaRPr>
          </a:p>
          <a:p>
            <a:pPr algn="just" eaLnBrk="1" hangingPunct="1"/>
            <a:endParaRPr lang="en-GB" sz="2400" dirty="0">
              <a:solidFill>
                <a:schemeClr val="tx1"/>
              </a:solidFill>
              <a:cs typeface="Arial" pitchFamily="34" charset="0"/>
            </a:endParaRPr>
          </a:p>
        </p:txBody>
      </p:sp>
      <p:sp>
        <p:nvSpPr>
          <p:cNvPr id="8" name="Rectangle 7"/>
          <p:cNvSpPr/>
          <p:nvPr/>
        </p:nvSpPr>
        <p:spPr>
          <a:xfrm>
            <a:off x="0" y="6625599"/>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10932280" y="5968582"/>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15</a:t>
            </a:fld>
            <a:endParaRPr lang="en-GB" sz="1600" b="1" dirty="0">
              <a:solidFill>
                <a:schemeClr val="bg1"/>
              </a:solidFill>
            </a:endParaRPr>
          </a:p>
        </p:txBody>
      </p:sp>
    </p:spTree>
    <p:extLst>
      <p:ext uri="{BB962C8B-B14F-4D97-AF65-F5344CB8AC3E}">
        <p14:creationId xmlns:p14="http://schemas.microsoft.com/office/powerpoint/2010/main" val="34333253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0"/>
            <a:ext cx="12192000" cy="936898"/>
          </a:xfrm>
          <a:solidFill>
            <a:schemeClr val="accent5">
              <a:lumMod val="50000"/>
            </a:schemeClr>
          </a:solidFill>
          <a:extLst/>
        </p:spPr>
        <p:txBody>
          <a:bodyPr rtlCol="0">
            <a:normAutofit fontScale="9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ZA" sz="3600" b="1" dirty="0" smtClean="0">
                <a:solidFill>
                  <a:schemeClr val="bg1"/>
                </a:solidFill>
                <a:latin typeface="Arial" charset="0"/>
                <a:cs typeface="Arial" charset="0"/>
              </a:rPr>
              <a:t/>
            </a:r>
            <a:br>
              <a:rPr lang="en-ZA" sz="3600" b="1" dirty="0" smtClean="0">
                <a:solidFill>
                  <a:schemeClr val="bg1"/>
                </a:solidFill>
                <a:latin typeface="Arial" charset="0"/>
                <a:cs typeface="Arial" charset="0"/>
              </a:rPr>
            </a:br>
            <a:r>
              <a:rPr lang="en-ZA" sz="3600" b="1" dirty="0">
                <a:solidFill>
                  <a:schemeClr val="bg1"/>
                </a:solidFill>
                <a:latin typeface="Arial" charset="0"/>
                <a:cs typeface="Arial" charset="0"/>
              </a:rPr>
              <a:t/>
            </a:r>
            <a:br>
              <a:rPr lang="en-ZA" sz="3600" b="1" dirty="0">
                <a:solidFill>
                  <a:schemeClr val="bg1"/>
                </a:solidFill>
                <a:latin typeface="Arial" charset="0"/>
                <a:cs typeface="Arial" charset="0"/>
              </a:rPr>
            </a:br>
            <a:endParaRPr lang="en-ZA" sz="3600" dirty="0"/>
          </a:p>
        </p:txBody>
      </p:sp>
      <p:sp>
        <p:nvSpPr>
          <p:cNvPr id="3077" name="Subtitle 5"/>
          <p:cNvSpPr>
            <a:spLocks noGrp="1"/>
          </p:cNvSpPr>
          <p:nvPr>
            <p:ph type="subTitle" idx="1"/>
          </p:nvPr>
        </p:nvSpPr>
        <p:spPr>
          <a:xfrm>
            <a:off x="335360" y="1268413"/>
            <a:ext cx="11161239" cy="4536851"/>
          </a:xfrm>
        </p:spPr>
        <p:txBody>
          <a:bodyPr/>
          <a:lstStyle/>
          <a:p>
            <a:pPr lvl="0" eaLnBrk="1" fontAlgn="auto" hangingPunct="1">
              <a:spcAft>
                <a:spcPts val="0"/>
              </a:spcAft>
            </a:pPr>
            <a:r>
              <a:rPr lang="en-ZA" sz="2800" b="1" dirty="0">
                <a:solidFill>
                  <a:prstClr val="black"/>
                </a:solidFill>
                <a:latin typeface="Arial" panose="020B0604020202020204" pitchFamily="34" charset="0"/>
                <a:cs typeface="Arial" panose="020B0604020202020204" pitchFamily="34" charset="0"/>
              </a:rPr>
              <a:t>THANK YOU FOR YOUR TIME</a:t>
            </a:r>
          </a:p>
          <a:p>
            <a:pPr lvl="0" eaLnBrk="1" fontAlgn="auto" hangingPunct="1">
              <a:spcAft>
                <a:spcPts val="0"/>
              </a:spcAft>
            </a:pPr>
            <a:endParaRPr lang="en-ZA" sz="2800" b="1" dirty="0">
              <a:solidFill>
                <a:prstClr val="black"/>
              </a:solidFill>
              <a:latin typeface="Arial" panose="020B0604020202020204" pitchFamily="34" charset="0"/>
              <a:cs typeface="Arial" panose="020B0604020202020204" pitchFamily="34" charset="0"/>
            </a:endParaRPr>
          </a:p>
          <a:p>
            <a:pPr lvl="0" eaLnBrk="1" fontAlgn="auto" hangingPunct="1">
              <a:spcAft>
                <a:spcPts val="0"/>
              </a:spcAft>
            </a:pPr>
            <a:endParaRPr lang="en-ZA" sz="2800" b="1" dirty="0">
              <a:solidFill>
                <a:prstClr val="black"/>
              </a:solidFill>
              <a:latin typeface="Arial" panose="020B0604020202020204" pitchFamily="34" charset="0"/>
              <a:cs typeface="Arial" panose="020B0604020202020204" pitchFamily="34" charset="0"/>
            </a:endParaRPr>
          </a:p>
          <a:p>
            <a:pPr lvl="0" eaLnBrk="1" fontAlgn="auto" hangingPunct="1">
              <a:spcAft>
                <a:spcPts val="0"/>
              </a:spcAft>
            </a:pPr>
            <a:r>
              <a:rPr lang="en-ZA" sz="2800" b="1" dirty="0" smtClean="0">
                <a:solidFill>
                  <a:prstClr val="black"/>
                </a:solidFill>
                <a:latin typeface="Arial" panose="020B0604020202020204" pitchFamily="34" charset="0"/>
                <a:cs typeface="Arial" panose="020B0604020202020204" pitchFamily="34" charset="0"/>
              </a:rPr>
              <a:t>SASSETA </a:t>
            </a:r>
            <a:r>
              <a:rPr lang="en-ZA" sz="2800" b="1" dirty="0">
                <a:solidFill>
                  <a:prstClr val="black"/>
                </a:solidFill>
                <a:latin typeface="Arial" panose="020B0604020202020204" pitchFamily="34" charset="0"/>
                <a:cs typeface="Arial" panose="020B0604020202020204" pitchFamily="34" charset="0"/>
              </a:rPr>
              <a:t>Toll-free Anti-Fraud </a:t>
            </a:r>
            <a:r>
              <a:rPr lang="en-ZA" sz="2800" b="1" dirty="0" smtClean="0">
                <a:solidFill>
                  <a:prstClr val="black"/>
                </a:solidFill>
                <a:latin typeface="Arial" panose="020B0604020202020204" pitchFamily="34" charset="0"/>
                <a:cs typeface="Arial" panose="020B0604020202020204" pitchFamily="34" charset="0"/>
              </a:rPr>
              <a:t>Hotline 0800 701 701</a:t>
            </a:r>
            <a:endParaRPr lang="en-ZA" sz="2800" dirty="0">
              <a:solidFill>
                <a:prstClr val="black"/>
              </a:solidFill>
              <a:latin typeface="Arial" panose="020B0604020202020204" pitchFamily="34" charset="0"/>
              <a:cs typeface="Arial" panose="020B0604020202020204" pitchFamily="34" charset="0"/>
            </a:endParaRPr>
          </a:p>
          <a:p>
            <a:pPr lvl="0" eaLnBrk="1" fontAlgn="auto" hangingPunct="1">
              <a:spcAft>
                <a:spcPts val="0"/>
              </a:spcAft>
            </a:pPr>
            <a:endParaRPr lang="en-ZA" sz="2800" dirty="0">
              <a:solidFill>
                <a:srgbClr val="000000"/>
              </a:solidFill>
              <a:latin typeface="Arial" panose="020B0604020202020204" pitchFamily="34" charset="0"/>
              <a:cs typeface="Arial" panose="020B0604020202020204" pitchFamily="34" charset="0"/>
            </a:endParaRPr>
          </a:p>
          <a:p>
            <a:pPr lvl="0" eaLnBrk="1" fontAlgn="auto" hangingPunct="1">
              <a:spcAft>
                <a:spcPts val="0"/>
              </a:spcAft>
            </a:pPr>
            <a:endParaRPr lang="en-ZA" sz="1500" dirty="0">
              <a:solidFill>
                <a:srgbClr val="000000"/>
              </a:solidFill>
              <a:latin typeface="Arial" panose="020B0604020202020204" pitchFamily="34" charset="0"/>
              <a:cs typeface="Arial" panose="020B0604020202020204" pitchFamily="34" charset="0"/>
            </a:endParaRPr>
          </a:p>
          <a:p>
            <a:pPr algn="just" eaLnBrk="1" hangingPunct="1"/>
            <a:endParaRPr lang="en-GB" sz="2400" dirty="0">
              <a:solidFill>
                <a:schemeClr val="tx1"/>
              </a:solidFill>
              <a:cs typeface="Arial" pitchFamily="34" charset="0"/>
            </a:endParaRPr>
          </a:p>
        </p:txBody>
      </p:sp>
      <p:sp>
        <p:nvSpPr>
          <p:cNvPr id="8" name="Rectangle 7"/>
          <p:cNvSpPr/>
          <p:nvPr/>
        </p:nvSpPr>
        <p:spPr>
          <a:xfrm>
            <a:off x="0" y="6519446"/>
            <a:ext cx="12192000" cy="338554"/>
          </a:xfrm>
          <a:prstGeom prst="rect">
            <a:avLst/>
          </a:prstGeom>
          <a:solidFill>
            <a:schemeClr val="accent5">
              <a:lumMod val="50000"/>
            </a:schemeClr>
          </a:solidFill>
        </p:spPr>
        <p:txBody>
          <a:bodyPr wrap="square">
            <a:spAutoFit/>
          </a:bodyPr>
          <a:lstStyle/>
          <a:p>
            <a:pPr fontAlgn="auto">
              <a:spcBef>
                <a:spcPts val="0"/>
              </a:spcBef>
              <a:spcAft>
                <a:spcPts val="0"/>
              </a:spcAft>
              <a:tabLst>
                <a:tab pos="355600" algn="l"/>
              </a:tabLst>
              <a:defRPr/>
            </a:pPr>
            <a:r>
              <a:rPr lang="en-ZA" sz="1600" b="1" dirty="0">
                <a:solidFill>
                  <a:schemeClr val="bg1"/>
                </a:solidFill>
              </a:rPr>
              <a:t>         SASSETA - your partner in skills development</a:t>
            </a:r>
          </a:p>
        </p:txBody>
      </p:sp>
      <p:pic>
        <p:nvPicPr>
          <p:cNvPr id="9" name="Picture 8"/>
          <p:cNvPicPr>
            <a:picLocks noChangeAspect="1" noChangeArrowheads="1"/>
          </p:cNvPicPr>
          <p:nvPr/>
        </p:nvPicPr>
        <p:blipFill>
          <a:blip r:embed="rId2" cstate="print"/>
          <a:srcRect/>
          <a:stretch>
            <a:fillRect/>
          </a:stretch>
        </p:blipFill>
        <p:spPr bwMode="auto">
          <a:xfrm>
            <a:off x="9067243" y="5968583"/>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479624"/>
            <a:ext cx="467544" cy="378376"/>
          </a:xfrm>
        </p:spPr>
        <p:txBody>
          <a:bodyPr/>
          <a:lstStyle/>
          <a:p>
            <a:pPr algn="ctr">
              <a:defRPr/>
            </a:pPr>
            <a:fld id="{663B96BB-5F53-4C53-9F78-4472C84676DC}" type="slidenum">
              <a:rPr lang="en-GB" sz="1600" b="1">
                <a:solidFill>
                  <a:schemeClr val="bg1"/>
                </a:solidFill>
              </a:rPr>
              <a:pPr algn="ctr">
                <a:defRPr/>
              </a:pPr>
              <a:t>16</a:t>
            </a:fld>
            <a:endParaRPr lang="en-GB" sz="1600" b="1" dirty="0">
              <a:solidFill>
                <a:schemeClr val="bg1"/>
              </a:solidFill>
            </a:endParaRPr>
          </a:p>
        </p:txBody>
      </p:sp>
    </p:spTree>
    <p:extLst>
      <p:ext uri="{BB962C8B-B14F-4D97-AF65-F5344CB8AC3E}">
        <p14:creationId xmlns:p14="http://schemas.microsoft.com/office/powerpoint/2010/main" val="12582897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24000" y="6173788"/>
            <a:ext cx="9144000" cy="368300"/>
          </a:xfrm>
          <a:prstGeom prst="rect">
            <a:avLst/>
          </a:prstGeom>
          <a:solidFill>
            <a:schemeClr val="accent5">
              <a:lumMod val="50000"/>
            </a:schemeClr>
          </a:solidFill>
        </p:spPr>
        <p:txBody>
          <a:bodyPr wrap="square">
            <a:spAutoFit/>
          </a:bodyPr>
          <a:lstStyle/>
          <a:p>
            <a:pPr fontAlgn="auto">
              <a:spcBef>
                <a:spcPts val="0"/>
              </a:spcBef>
              <a:spcAft>
                <a:spcPts val="0"/>
              </a:spcAft>
              <a:tabLst>
                <a:tab pos="273050" algn="l"/>
              </a:tabLst>
              <a:defRPr/>
            </a:pPr>
            <a:r>
              <a:rPr lang="en-ZA" b="1" dirty="0" smtClean="0">
                <a:solidFill>
                  <a:schemeClr val="bg1"/>
                </a:solidFill>
                <a:latin typeface="Arial" pitchFamily="34" charset="0"/>
                <a:cs typeface="Arial" pitchFamily="34" charset="0"/>
              </a:rPr>
              <a:t>         SASSETA </a:t>
            </a:r>
            <a:r>
              <a:rPr lang="en-ZA" b="1" dirty="0">
                <a:solidFill>
                  <a:schemeClr val="bg1"/>
                </a:solidFill>
                <a:latin typeface="Arial" pitchFamily="34" charset="0"/>
                <a:cs typeface="Arial" pitchFamily="34" charset="0"/>
              </a:rPr>
              <a:t>- your partner in skills development</a:t>
            </a:r>
          </a:p>
        </p:txBody>
      </p:sp>
      <p:pic>
        <p:nvPicPr>
          <p:cNvPr id="9" name="Picture 8"/>
          <p:cNvPicPr>
            <a:picLocks noChangeAspect="1" noChangeArrowheads="1"/>
          </p:cNvPicPr>
          <p:nvPr/>
        </p:nvPicPr>
        <p:blipFill>
          <a:blip r:embed="rId3" cstate="print"/>
          <a:srcRect/>
          <a:stretch>
            <a:fillRect/>
          </a:stretch>
        </p:blipFill>
        <p:spPr bwMode="auto">
          <a:xfrm>
            <a:off x="9120337" y="5756276"/>
            <a:ext cx="1116013" cy="1101725"/>
          </a:xfrm>
          <a:prstGeom prst="rect">
            <a:avLst/>
          </a:prstGeom>
          <a:noFill/>
          <a:ln w="9525">
            <a:noFill/>
            <a:miter lim="800000"/>
            <a:headEnd/>
            <a:tailEnd/>
          </a:ln>
        </p:spPr>
      </p:pic>
      <p:sp>
        <p:nvSpPr>
          <p:cNvPr id="7" name="Slide Number Placeholder 6"/>
          <p:cNvSpPr>
            <a:spLocks noGrp="1"/>
          </p:cNvSpPr>
          <p:nvPr>
            <p:ph type="sldNum" sz="quarter" idx="12"/>
          </p:nvPr>
        </p:nvSpPr>
        <p:spPr>
          <a:xfrm>
            <a:off x="10200456" y="6165304"/>
            <a:ext cx="467544" cy="432048"/>
          </a:xfrm>
        </p:spPr>
        <p:txBody>
          <a:bodyPr/>
          <a:lstStyle/>
          <a:p>
            <a:pPr algn="ctr">
              <a:defRPr/>
            </a:pPr>
            <a:fld id="{663B96BB-5F53-4C53-9F78-4472C84676DC}" type="slidenum">
              <a:rPr lang="en-GB" sz="1600" b="1">
                <a:solidFill>
                  <a:schemeClr val="bg1"/>
                </a:solidFill>
              </a:rPr>
              <a:pPr algn="ctr">
                <a:defRPr/>
              </a:pPr>
              <a:t>17</a:t>
            </a:fld>
            <a:endParaRPr lang="en-GB" sz="1600" b="1" dirty="0">
              <a:solidFill>
                <a:schemeClr val="bg1"/>
              </a:solidFill>
            </a:endParaRPr>
          </a:p>
        </p:txBody>
      </p:sp>
      <p:sp>
        <p:nvSpPr>
          <p:cNvPr id="12" name="Title 1"/>
          <p:cNvSpPr>
            <a:spLocks noGrp="1"/>
          </p:cNvSpPr>
          <p:nvPr>
            <p:ph type="ctrTitle"/>
          </p:nvPr>
        </p:nvSpPr>
        <p:spPr>
          <a:xfrm>
            <a:off x="1524000" y="260648"/>
            <a:ext cx="9144000" cy="5495628"/>
          </a:xfrm>
          <a:solidFill>
            <a:schemeClr val="accent5">
              <a:lumMod val="50000"/>
            </a:schemeClr>
          </a:solidFill>
          <a:extLst/>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fontAlgn="auto">
              <a:spcBef>
                <a:spcPts val="0"/>
              </a:spcBef>
              <a:spcAft>
                <a:spcPts val="0"/>
              </a:spcAft>
              <a:defRPr/>
            </a:pPr>
            <a:r>
              <a:rPr lang="en-ZA" sz="4000" b="1" dirty="0">
                <a:solidFill>
                  <a:schemeClr val="bg1"/>
                </a:solidFill>
              </a:rPr>
              <a:t>Thank you!</a:t>
            </a:r>
            <a:br>
              <a:rPr lang="en-ZA" sz="4000" b="1" dirty="0">
                <a:solidFill>
                  <a:schemeClr val="bg1"/>
                </a:solidFill>
              </a:rPr>
            </a:br>
            <a:r>
              <a:rPr lang="en-ZA" sz="4000" b="1" dirty="0">
                <a:solidFill>
                  <a:schemeClr val="bg1"/>
                </a:solidFill>
              </a:rPr>
              <a:t/>
            </a:r>
            <a:br>
              <a:rPr lang="en-ZA" sz="4000" b="1" dirty="0">
                <a:solidFill>
                  <a:schemeClr val="bg1"/>
                </a:solidFill>
              </a:rPr>
            </a:br>
            <a:endParaRPr lang="en-ZA" sz="4000" b="1" dirty="0">
              <a:solidFill>
                <a:srgbClr val="FFC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4589</TotalTime>
  <Words>1467</Words>
  <Application>Microsoft Office PowerPoint</Application>
  <PresentationFormat>Widescreen</PresentationFormat>
  <Paragraphs>139</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Calibri</vt:lpstr>
      <vt:lpstr>Arial</vt:lpstr>
      <vt:lpstr>Wingdings</vt:lpstr>
      <vt:lpstr>Cambria</vt:lpstr>
      <vt:lpstr>Office Theme</vt:lpstr>
      <vt:lpstr>PowerPoint Presentation</vt:lpstr>
      <vt:lpstr>CONTENTS</vt:lpstr>
      <vt:lpstr> DOCUMENTS IN THE PACK </vt:lpstr>
      <vt:lpstr> CLARIFICATION/QUERIES </vt:lpstr>
      <vt:lpstr> SUBMISSION OF BIDS </vt:lpstr>
      <vt:lpstr> FORMAT OF BIDS  </vt:lpstr>
      <vt:lpstr>FORMAT OF BIDS - CONTINUED </vt:lpstr>
      <vt:lpstr>EVALUATION CRITERIA </vt:lpstr>
      <vt:lpstr>EVALUATION CRITERIA - CONTINUED </vt:lpstr>
      <vt:lpstr>EVALUATION CRITERIA - CONTINUED </vt:lpstr>
      <vt:lpstr>PRICING AND B-BBEE (80/20) OR (90/10)</vt:lpstr>
      <vt:lpstr>DISQUALIFICATIONS</vt:lpstr>
      <vt:lpstr>DISQUALIFICATIONS - CONTINUED</vt:lpstr>
      <vt:lpstr>NATIONAL TREASURY CSD</vt:lpstr>
      <vt:lpstr>CONCLUSION</vt:lpstr>
      <vt:lpstr>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of governance</dc:title>
  <dc:creator>Isabel</dc:creator>
  <cp:lastModifiedBy>Isabel Bowden</cp:lastModifiedBy>
  <cp:revision>684</cp:revision>
  <dcterms:created xsi:type="dcterms:W3CDTF">2013-12-02T16:17:24Z</dcterms:created>
  <dcterms:modified xsi:type="dcterms:W3CDTF">2019-04-11T10:01:08Z</dcterms:modified>
</cp:coreProperties>
</file>