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308" r:id="rId2"/>
    <p:sldId id="257" r:id="rId3"/>
    <p:sldId id="322" r:id="rId4"/>
    <p:sldId id="358" r:id="rId5"/>
    <p:sldId id="352" r:id="rId6"/>
    <p:sldId id="357" r:id="rId7"/>
    <p:sldId id="349" r:id="rId8"/>
    <p:sldId id="342" r:id="rId9"/>
    <p:sldId id="341" r:id="rId10"/>
    <p:sldId id="355" r:id="rId11"/>
    <p:sldId id="353" r:id="rId12"/>
    <p:sldId id="356" r:id="rId13"/>
    <p:sldId id="340" r:id="rId14"/>
    <p:sldId id="337" r:id="rId15"/>
    <p:sldId id="336" r:id="rId16"/>
  </p:sldIdLst>
  <p:sldSz cx="12214225" cy="6870700"/>
  <p:notesSz cx="9940925" cy="68087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87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B9B9"/>
    <a:srgbClr val="CC9900"/>
    <a:srgbClr val="99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76" autoAdjust="0"/>
    <p:restoredTop sz="89599" autoAdjust="0"/>
  </p:normalViewPr>
  <p:slideViewPr>
    <p:cSldViewPr>
      <p:cViewPr varScale="1">
        <p:scale>
          <a:sx n="62" d="100"/>
          <a:sy n="62" d="100"/>
        </p:scale>
        <p:origin x="1026" y="72"/>
      </p:cViewPr>
      <p:guideLst>
        <p:guide orient="horz" pos="2880"/>
        <p:guide pos="2877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7849" cy="3413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31356" y="0"/>
            <a:ext cx="4307849" cy="3413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66B0EF-7F59-4EA7-ADC1-E4E907BA33F0}" type="datetimeFigureOut">
              <a:rPr lang="en-ZA" smtClean="0"/>
              <a:t>2019/02/12</a:t>
            </a:fld>
            <a:endParaRPr lang="en-Z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467406"/>
            <a:ext cx="4307849" cy="34138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31356" y="6467406"/>
            <a:ext cx="4307849" cy="34138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C95CC5-17C2-4142-9DA4-3A647DE33CA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111067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7849" cy="3413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31356" y="0"/>
            <a:ext cx="4307849" cy="3413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A0B493-5841-4ED9-8F3F-D5038387D5A2}" type="datetimeFigureOut">
              <a:rPr lang="en-ZA" smtClean="0"/>
              <a:t>2019/02/12</a:t>
            </a:fld>
            <a:endParaRPr lang="en-Z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27350" y="850900"/>
            <a:ext cx="4086225" cy="2298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4781" y="3276966"/>
            <a:ext cx="7951363" cy="268072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467406"/>
            <a:ext cx="4307849" cy="34138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31356" y="6467406"/>
            <a:ext cx="4307849" cy="34138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B85416-08DC-4E0A-8213-42D4931BB6DF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2315826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B85416-08DC-4E0A-8213-42D4931BB6DF}" type="slidenum">
              <a:rPr lang="en-ZA" smtClean="0"/>
              <a:t>1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6085816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B85416-08DC-4E0A-8213-42D4931BB6DF}" type="slidenum">
              <a:rPr lang="en-ZA" smtClean="0"/>
              <a:t>2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7368501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B85416-08DC-4E0A-8213-42D4931BB6DF}" type="slidenum">
              <a:rPr lang="en-ZA" smtClean="0"/>
              <a:t>5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2790182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B85416-08DC-4E0A-8213-42D4931BB6DF}" type="slidenum">
              <a:rPr lang="en-ZA" smtClean="0"/>
              <a:t>10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95848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6067" y="2129918"/>
            <a:ext cx="10382091" cy="89255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32134" y="3847593"/>
            <a:ext cx="854995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62B25B-F369-4F78-9743-79A74B6647ED}" type="datetime1">
              <a:rPr lang="en-US" smtClean="0"/>
              <a:t>2/12/2019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800" b="1" i="0">
                <a:solidFill>
                  <a:srgbClr val="88754E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B8A43A-020C-4494-8918-6A55A42CFBDA}" type="datetime1">
              <a:rPr lang="en-US" smtClean="0"/>
              <a:t>2/12/2019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800" b="1" i="0">
                <a:solidFill>
                  <a:srgbClr val="88754E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10712" y="1580261"/>
            <a:ext cx="531318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90326" y="1580261"/>
            <a:ext cx="531318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DFEE70-8224-4148-A80C-6393F29307F7}" type="datetime1">
              <a:rPr lang="en-US" smtClean="0"/>
              <a:t>2/12/2019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800" b="1" i="0">
                <a:solidFill>
                  <a:srgbClr val="88754E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E05419-A363-4E72-A34E-73604F1DF8DC}" type="datetime1">
              <a:rPr lang="en-US" smtClean="0"/>
              <a:t>2/12/2019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"/>
            <a:ext cx="12214225" cy="5532755"/>
          </a:xfrm>
          <a:custGeom>
            <a:avLst/>
            <a:gdLst/>
            <a:ahLst/>
            <a:cxnLst/>
            <a:rect l="l" t="t" r="r" b="b"/>
            <a:pathLst>
              <a:path w="9169400" h="5532755">
                <a:moveTo>
                  <a:pt x="9169400" y="5532208"/>
                </a:moveTo>
                <a:lnTo>
                  <a:pt x="0" y="5532208"/>
                </a:lnTo>
                <a:lnTo>
                  <a:pt x="0" y="0"/>
                </a:lnTo>
                <a:lnTo>
                  <a:pt x="9169400" y="0"/>
                </a:lnTo>
                <a:lnTo>
                  <a:pt x="9169400" y="5532208"/>
                </a:lnTo>
                <a:close/>
              </a:path>
            </a:pathLst>
          </a:custGeom>
          <a:solidFill>
            <a:srgbClr val="8B97AC">
              <a:alpha val="19999"/>
            </a:srgbClr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17" name="bk object 17"/>
          <p:cNvSpPr/>
          <p:nvPr/>
        </p:nvSpPr>
        <p:spPr>
          <a:xfrm>
            <a:off x="5742207" y="3283"/>
            <a:ext cx="6472524" cy="714375"/>
          </a:xfrm>
          <a:custGeom>
            <a:avLst/>
            <a:gdLst/>
            <a:ahLst/>
            <a:cxnLst/>
            <a:rect l="l" t="t" r="r" b="b"/>
            <a:pathLst>
              <a:path w="4859020" h="714375">
                <a:moveTo>
                  <a:pt x="4858639" y="0"/>
                </a:moveTo>
                <a:lnTo>
                  <a:pt x="1052055" y="0"/>
                </a:lnTo>
                <a:lnTo>
                  <a:pt x="0" y="713905"/>
                </a:lnTo>
                <a:lnTo>
                  <a:pt x="4858639" y="268160"/>
                </a:lnTo>
                <a:lnTo>
                  <a:pt x="4858639" y="0"/>
                </a:lnTo>
                <a:close/>
              </a:path>
            </a:pathLst>
          </a:custGeom>
          <a:solidFill>
            <a:srgbClr val="000000">
              <a:alpha val="52499"/>
            </a:srgbClr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18" name="bk object 18"/>
          <p:cNvSpPr/>
          <p:nvPr/>
        </p:nvSpPr>
        <p:spPr>
          <a:xfrm>
            <a:off x="5742207" y="1"/>
            <a:ext cx="6472524" cy="714375"/>
          </a:xfrm>
          <a:custGeom>
            <a:avLst/>
            <a:gdLst/>
            <a:ahLst/>
            <a:cxnLst/>
            <a:rect l="l" t="t" r="r" b="b"/>
            <a:pathLst>
              <a:path w="4859020" h="714375">
                <a:moveTo>
                  <a:pt x="4858639" y="0"/>
                </a:moveTo>
                <a:lnTo>
                  <a:pt x="1052055" y="0"/>
                </a:lnTo>
                <a:lnTo>
                  <a:pt x="0" y="713905"/>
                </a:lnTo>
                <a:lnTo>
                  <a:pt x="4858639" y="268160"/>
                </a:lnTo>
                <a:lnTo>
                  <a:pt x="4858639" y="0"/>
                </a:lnTo>
                <a:close/>
              </a:path>
            </a:pathLst>
          </a:custGeom>
          <a:solidFill>
            <a:srgbClr val="0061AB">
              <a:alpha val="69999"/>
            </a:srgbClr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19" name="bk object 19"/>
          <p:cNvSpPr/>
          <p:nvPr/>
        </p:nvSpPr>
        <p:spPr>
          <a:xfrm>
            <a:off x="0" y="3286"/>
            <a:ext cx="7144137" cy="1033780"/>
          </a:xfrm>
          <a:custGeom>
            <a:avLst/>
            <a:gdLst/>
            <a:ahLst/>
            <a:cxnLst/>
            <a:rect l="l" t="t" r="r" b="b"/>
            <a:pathLst>
              <a:path w="5363210" h="1033780">
                <a:moveTo>
                  <a:pt x="5362816" y="0"/>
                </a:moveTo>
                <a:lnTo>
                  <a:pt x="0" y="0"/>
                </a:lnTo>
                <a:lnTo>
                  <a:pt x="0" y="1033183"/>
                </a:lnTo>
                <a:lnTo>
                  <a:pt x="4310761" y="710298"/>
                </a:lnTo>
                <a:lnTo>
                  <a:pt x="5362816" y="0"/>
                </a:lnTo>
                <a:close/>
              </a:path>
            </a:pathLst>
          </a:custGeom>
          <a:solidFill>
            <a:srgbClr val="000000">
              <a:alpha val="29998"/>
            </a:srgbClr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0" name="bk object 20"/>
          <p:cNvSpPr/>
          <p:nvPr/>
        </p:nvSpPr>
        <p:spPr>
          <a:xfrm>
            <a:off x="0" y="0"/>
            <a:ext cx="7144137" cy="1033780"/>
          </a:xfrm>
          <a:custGeom>
            <a:avLst/>
            <a:gdLst/>
            <a:ahLst/>
            <a:cxnLst/>
            <a:rect l="l" t="t" r="r" b="b"/>
            <a:pathLst>
              <a:path w="5363210" h="1033780">
                <a:moveTo>
                  <a:pt x="5362816" y="0"/>
                </a:moveTo>
                <a:lnTo>
                  <a:pt x="0" y="0"/>
                </a:lnTo>
                <a:lnTo>
                  <a:pt x="0" y="1033183"/>
                </a:lnTo>
                <a:lnTo>
                  <a:pt x="4310761" y="710298"/>
                </a:lnTo>
                <a:lnTo>
                  <a:pt x="5362816" y="0"/>
                </a:lnTo>
                <a:close/>
              </a:path>
            </a:pathLst>
          </a:custGeom>
          <a:solidFill>
            <a:srgbClr val="0061AB">
              <a:alpha val="39999"/>
            </a:srgbClr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C4F51-17C4-4A46-8864-C1CF41B17E1A}" type="datetime1">
              <a:rPr lang="en-US" smtClean="0"/>
              <a:t>2/12/2019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52089" y="1488381"/>
            <a:ext cx="10110048" cy="9112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800" b="1" i="0">
                <a:solidFill>
                  <a:srgbClr val="88754E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6710" y="1313098"/>
            <a:ext cx="1064080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52837" y="6389752"/>
            <a:ext cx="390855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10711" y="6389752"/>
            <a:ext cx="280927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56CE85-A1D6-4745-84AE-50C25AD7D2DB}" type="datetime1">
              <a:rPr lang="en-US" smtClean="0"/>
              <a:t>2/12/2019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94242" y="6389752"/>
            <a:ext cx="280927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"/>
          <p:cNvSpPr/>
          <p:nvPr/>
        </p:nvSpPr>
        <p:spPr>
          <a:xfrm flipH="1">
            <a:off x="-111345" y="3934610"/>
            <a:ext cx="12543057" cy="2701280"/>
          </a:xfrm>
          <a:custGeom>
            <a:avLst/>
            <a:gdLst/>
            <a:ahLst/>
            <a:cxnLst/>
            <a:rect l="l" t="t" r="r" b="b"/>
            <a:pathLst>
              <a:path w="3498215" h="743585">
                <a:moveTo>
                  <a:pt x="3497495" y="0"/>
                </a:moveTo>
                <a:lnTo>
                  <a:pt x="0" y="0"/>
                </a:lnTo>
                <a:lnTo>
                  <a:pt x="3498100" y="743528"/>
                </a:lnTo>
                <a:lnTo>
                  <a:pt x="3498100" y="295"/>
                </a:lnTo>
                <a:lnTo>
                  <a:pt x="3497495" y="0"/>
                </a:lnTo>
                <a:close/>
              </a:path>
            </a:pathLst>
          </a:custGeom>
          <a:solidFill>
            <a:srgbClr val="0061AB">
              <a:alpha val="3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object 2"/>
          <p:cNvSpPr/>
          <p:nvPr/>
        </p:nvSpPr>
        <p:spPr>
          <a:xfrm>
            <a:off x="7186930" y="-64168"/>
            <a:ext cx="3498215" cy="743585"/>
          </a:xfrm>
          <a:custGeom>
            <a:avLst/>
            <a:gdLst/>
            <a:ahLst/>
            <a:cxnLst/>
            <a:rect l="l" t="t" r="r" b="b"/>
            <a:pathLst>
              <a:path w="3498215" h="743585">
                <a:moveTo>
                  <a:pt x="3497495" y="0"/>
                </a:moveTo>
                <a:lnTo>
                  <a:pt x="0" y="0"/>
                </a:lnTo>
                <a:lnTo>
                  <a:pt x="3498100" y="743528"/>
                </a:lnTo>
                <a:lnTo>
                  <a:pt x="3498100" y="295"/>
                </a:lnTo>
                <a:lnTo>
                  <a:pt x="3497495" y="0"/>
                </a:lnTo>
                <a:close/>
              </a:path>
            </a:pathLst>
          </a:custGeom>
          <a:solidFill>
            <a:srgbClr val="0061AB">
              <a:alpha val="3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-111344" y="-19025"/>
            <a:ext cx="12543056" cy="2179955"/>
          </a:xfrm>
          <a:custGeom>
            <a:avLst/>
            <a:gdLst/>
            <a:ahLst/>
            <a:cxnLst/>
            <a:rect l="l" t="t" r="r" b="b"/>
            <a:pathLst>
              <a:path w="9156065" h="2179955">
                <a:moveTo>
                  <a:pt x="9155206" y="0"/>
                </a:moveTo>
                <a:lnTo>
                  <a:pt x="0" y="0"/>
                </a:lnTo>
                <a:lnTo>
                  <a:pt x="0" y="233248"/>
                </a:lnTo>
                <a:lnTo>
                  <a:pt x="9155811" y="2179359"/>
                </a:lnTo>
                <a:lnTo>
                  <a:pt x="9155811" y="295"/>
                </a:lnTo>
                <a:lnTo>
                  <a:pt x="9155206" y="0"/>
                </a:lnTo>
                <a:close/>
              </a:path>
            </a:pathLst>
          </a:custGeom>
          <a:solidFill>
            <a:srgbClr val="0061AB">
              <a:alpha val="3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xfrm>
            <a:off x="500981" y="2251660"/>
            <a:ext cx="11386836" cy="21980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ZA" sz="3200" spc="-35" dirty="0" smtClean="0">
                <a:solidFill>
                  <a:schemeClr val="bg2">
                    <a:lumMod val="50000"/>
                  </a:schemeClr>
                </a:solidFill>
              </a:rPr>
              <a:t>WELCOME TO THE </a:t>
            </a:r>
            <a:br>
              <a:rPr lang="en-ZA" sz="3200" spc="-35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n-ZA" sz="3200" spc="-35" dirty="0" smtClean="0">
                <a:solidFill>
                  <a:srgbClr val="FF0000"/>
                </a:solidFill>
              </a:rPr>
              <a:t>SASSETA 2019 ROAD SHOW</a:t>
            </a:r>
            <a:r>
              <a:rPr lang="en-ZA" sz="3600" spc="-35" dirty="0" smtClean="0">
                <a:solidFill>
                  <a:srgbClr val="FFC000"/>
                </a:solidFill>
              </a:rPr>
              <a:t/>
            </a:r>
            <a:br>
              <a:rPr lang="en-ZA" sz="3600" spc="-35" dirty="0" smtClean="0">
                <a:solidFill>
                  <a:srgbClr val="FFC000"/>
                </a:solidFill>
              </a:rPr>
            </a:br>
            <a:r>
              <a:rPr lang="en-ZA" sz="2400" spc="-35" dirty="0" smtClean="0">
                <a:solidFill>
                  <a:srgbClr val="FFC000"/>
                </a:solidFill>
              </a:rPr>
              <a:t/>
            </a:r>
            <a:br>
              <a:rPr lang="en-ZA" sz="2400" spc="-35" dirty="0" smtClean="0">
                <a:solidFill>
                  <a:srgbClr val="FFC000"/>
                </a:solidFill>
              </a:rPr>
            </a:br>
            <a:r>
              <a:rPr lang="en-ZA" sz="3600" spc="-35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en-ZA" sz="3600" spc="-35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n-ZA" sz="1800" spc="-35" dirty="0" smtClean="0">
                <a:solidFill>
                  <a:schemeClr val="bg1"/>
                </a:solidFill>
              </a:rPr>
              <a:t>Presented by (Research Department) </a:t>
            </a:r>
            <a:endParaRPr sz="36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>
          <a:xfrm>
            <a:off x="9256595" y="6565221"/>
            <a:ext cx="2809272" cy="276999"/>
          </a:xfrm>
        </p:spPr>
        <p:txBody>
          <a:bodyPr/>
          <a:lstStyle/>
          <a:p>
            <a:fld id="{B6F15528-21DE-4FAA-801E-634DDDAF4B2B}" type="slidenum">
              <a:rPr lang="en-GB" smtClean="0"/>
              <a:t>1</a:t>
            </a:fld>
            <a:endParaRPr lang="en-GB" dirty="0"/>
          </a:p>
        </p:txBody>
      </p:sp>
      <p:sp>
        <p:nvSpPr>
          <p:cNvPr id="11" name="object 8"/>
          <p:cNvSpPr/>
          <p:nvPr/>
        </p:nvSpPr>
        <p:spPr>
          <a:xfrm>
            <a:off x="11060112" y="5814380"/>
            <a:ext cx="888448" cy="9030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object 9"/>
          <p:cNvSpPr/>
          <p:nvPr/>
        </p:nvSpPr>
        <p:spPr>
          <a:xfrm>
            <a:off x="392112" y="6513827"/>
            <a:ext cx="10287000" cy="109124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3" name="object 10"/>
          <p:cNvSpPr txBox="1"/>
          <p:nvPr/>
        </p:nvSpPr>
        <p:spPr>
          <a:xfrm>
            <a:off x="8067581" y="6610902"/>
            <a:ext cx="265811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spcBef>
                <a:spcPts val="5"/>
              </a:spcBef>
            </a:pPr>
            <a:r>
              <a:rPr sz="1000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1000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1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1771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14486" y="-43206"/>
            <a:ext cx="12214225" cy="607060"/>
          </a:xfrm>
          <a:custGeom>
            <a:avLst/>
            <a:gdLst/>
            <a:ahLst/>
            <a:cxnLst/>
            <a:rect l="l" t="t" r="r" b="b"/>
            <a:pathLst>
              <a:path w="9169400" h="607060">
                <a:moveTo>
                  <a:pt x="9169400" y="0"/>
                </a:moveTo>
                <a:lnTo>
                  <a:pt x="0" y="0"/>
                </a:lnTo>
                <a:lnTo>
                  <a:pt x="0" y="119935"/>
                </a:lnTo>
                <a:lnTo>
                  <a:pt x="8142009" y="119935"/>
                </a:lnTo>
                <a:lnTo>
                  <a:pt x="8192008" y="124966"/>
                </a:lnTo>
                <a:lnTo>
                  <a:pt x="8238190" y="139713"/>
                </a:lnTo>
                <a:lnTo>
                  <a:pt x="8279659" y="163656"/>
                </a:lnTo>
                <a:lnTo>
                  <a:pt x="8315520" y="196276"/>
                </a:lnTo>
                <a:lnTo>
                  <a:pt x="8344879" y="237054"/>
                </a:lnTo>
                <a:lnTo>
                  <a:pt x="8490548" y="489352"/>
                </a:lnTo>
                <a:lnTo>
                  <a:pt x="8519901" y="530148"/>
                </a:lnTo>
                <a:lnTo>
                  <a:pt x="8555761" y="562776"/>
                </a:lnTo>
                <a:lnTo>
                  <a:pt x="8597230" y="586721"/>
                </a:lnTo>
                <a:lnTo>
                  <a:pt x="8643410" y="601467"/>
                </a:lnTo>
                <a:lnTo>
                  <a:pt x="8693405" y="606497"/>
                </a:lnTo>
                <a:lnTo>
                  <a:pt x="9169400" y="606497"/>
                </a:lnTo>
                <a:lnTo>
                  <a:pt x="9169400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xfrm>
            <a:off x="544512" y="363442"/>
            <a:ext cx="10382091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ZA" sz="3200" spc="-40" dirty="0" smtClean="0"/>
              <a:t>Contents</a:t>
            </a:r>
            <a:r>
              <a:rPr lang="en-ZA" sz="2800" spc="-40" dirty="0" smtClean="0"/>
              <a:t> </a:t>
            </a:r>
            <a:endParaRPr sz="2800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4"/>
          </p:nvPr>
        </p:nvSpPr>
        <p:spPr>
          <a:xfrm>
            <a:off x="544512" y="1149350"/>
            <a:ext cx="8549958" cy="3877985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2800" dirty="0" smtClean="0"/>
              <a:t>What is an OFO?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2800" dirty="0" smtClean="0"/>
              <a:t>Purpose of the OFO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2800" dirty="0" smtClean="0"/>
              <a:t>Key definitions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2800" dirty="0" smtClean="0"/>
              <a:t>Structure of the OFO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2800" dirty="0" smtClean="0"/>
              <a:t>OFO, Skills level and NQF levels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2800" dirty="0" smtClean="0"/>
              <a:t>Who use the OFO?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2800" dirty="0" smtClean="0"/>
              <a:t>Tips for using OFO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2800" dirty="0" smtClean="0"/>
              <a:t>Conclusion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2800" dirty="0" smtClean="0"/>
              <a:t>Questions and answers </a:t>
            </a:r>
          </a:p>
        </p:txBody>
      </p:sp>
      <p:sp>
        <p:nvSpPr>
          <p:cNvPr id="12" name="object 8"/>
          <p:cNvSpPr/>
          <p:nvPr/>
        </p:nvSpPr>
        <p:spPr>
          <a:xfrm>
            <a:off x="11060112" y="5814380"/>
            <a:ext cx="888448" cy="9030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3" name="object 9"/>
          <p:cNvSpPr/>
          <p:nvPr/>
        </p:nvSpPr>
        <p:spPr>
          <a:xfrm>
            <a:off x="392112" y="6513827"/>
            <a:ext cx="10287000" cy="109124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object 10"/>
          <p:cNvSpPr txBox="1"/>
          <p:nvPr/>
        </p:nvSpPr>
        <p:spPr>
          <a:xfrm>
            <a:off x="8067581" y="6610902"/>
            <a:ext cx="265811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spcBef>
                <a:spcPts val="5"/>
              </a:spcBef>
            </a:pPr>
            <a:r>
              <a:rPr sz="1000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1000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10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7101" y="0"/>
            <a:ext cx="12214225" cy="604520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xfrm>
            <a:off x="671052" y="277149"/>
            <a:ext cx="10382091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ZA" sz="3200" spc="15" dirty="0" smtClean="0"/>
              <a:t>What is OFO?</a:t>
            </a:r>
            <a:endParaRPr sz="3200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4"/>
          </p:nvPr>
        </p:nvSpPr>
        <p:spPr>
          <a:xfrm>
            <a:off x="687330" y="998009"/>
            <a:ext cx="9466025" cy="3970318"/>
          </a:xfrm>
        </p:spPr>
        <p:txBody>
          <a:bodyPr/>
          <a:lstStyle/>
          <a:p>
            <a:pPr marL="342900" indent="-342900" eaLnBrk="1" hangingPunct="1">
              <a:spcAft>
                <a:spcPts val="0"/>
              </a:spcAft>
              <a:buFont typeface="Wingdings"/>
              <a:buChar char=""/>
              <a:defRPr/>
            </a:pPr>
            <a:endParaRPr lang="en-US" sz="2000" dirty="0" smtClean="0">
              <a:latin typeface="Arial" charset="0"/>
              <a:cs typeface="Arial" charset="0"/>
            </a:endParaRPr>
          </a:p>
          <a:p>
            <a:pPr marL="342900" indent="-342900">
              <a:buFont typeface="Wingdings"/>
              <a:buChar char=""/>
              <a:defRPr/>
            </a:pPr>
            <a:r>
              <a:rPr lang="en-US" sz="2000" dirty="0" err="1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Organising</a:t>
            </a:r>
            <a:r>
              <a:rPr lang="en-US" sz="20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Framework for </a:t>
            </a:r>
            <a:r>
              <a:rPr lang="en-US" sz="200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Occupations (OFO) </a:t>
            </a:r>
            <a:r>
              <a:rPr lang="en-US" sz="20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is a skill-based coded classification system, which encompasses all occupations in the South African context.</a:t>
            </a:r>
          </a:p>
          <a:p>
            <a:pPr marL="342900" indent="-342900" eaLnBrk="1" hangingPunct="1">
              <a:spcAft>
                <a:spcPts val="0"/>
              </a:spcAft>
              <a:buFont typeface="Wingdings"/>
              <a:buChar char=""/>
              <a:defRPr/>
            </a:pPr>
            <a:endParaRPr lang="en-US" sz="2000" dirty="0">
              <a:latin typeface="Arial" charset="0"/>
              <a:cs typeface="Arial" charset="0"/>
            </a:endParaRPr>
          </a:p>
          <a:p>
            <a:pPr marL="342900" indent="-342900" eaLnBrk="1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sz="2000" dirty="0" smtClean="0">
                <a:latin typeface="Arial" charset="0"/>
                <a:cs typeface="Arial" charset="0"/>
              </a:rPr>
              <a:t>It </a:t>
            </a:r>
            <a:r>
              <a:rPr lang="en-US" sz="2000" dirty="0">
                <a:latin typeface="Arial" charset="0"/>
                <a:cs typeface="Arial" charset="0"/>
              </a:rPr>
              <a:t>is a  key tool for identifying occupations in the SA labour market in terms of </a:t>
            </a:r>
            <a:r>
              <a:rPr lang="en-ZA" sz="2000" dirty="0">
                <a:latin typeface="Arial" charset="0"/>
                <a:cs typeface="Arial" charset="0"/>
              </a:rPr>
              <a:t>supply and demand needs (scarce and critical skills priorities) </a:t>
            </a:r>
            <a:r>
              <a:rPr lang="en-ZA" sz="2000" dirty="0" smtClean="0">
                <a:latin typeface="Arial" charset="0"/>
                <a:cs typeface="Arial" charset="0"/>
              </a:rPr>
              <a:t>.</a:t>
            </a:r>
          </a:p>
          <a:p>
            <a:pPr eaLnBrk="1" hangingPunct="1">
              <a:spcAft>
                <a:spcPts val="0"/>
              </a:spcAft>
              <a:defRPr/>
            </a:pPr>
            <a:endParaRPr lang="en-ZA" sz="2000" dirty="0" smtClean="0">
              <a:latin typeface="Arial" charset="0"/>
              <a:cs typeface="Arial" charset="0"/>
            </a:endParaRPr>
          </a:p>
          <a:p>
            <a:pPr marL="342900" indent="-342900" eaLnBrk="1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ZA" sz="2000" dirty="0" smtClean="0">
                <a:latin typeface="Arial" charset="0"/>
                <a:cs typeface="Arial" charset="0"/>
              </a:rPr>
              <a:t>It informs </a:t>
            </a:r>
            <a:r>
              <a:rPr lang="en-ZA" sz="2000" dirty="0">
                <a:latin typeface="Arial" charset="0"/>
                <a:cs typeface="Arial" charset="0"/>
              </a:rPr>
              <a:t>the development of occupational qualifications.</a:t>
            </a:r>
          </a:p>
          <a:p>
            <a:pPr eaLnBrk="1" hangingPunct="1">
              <a:spcAft>
                <a:spcPts val="0"/>
              </a:spcAft>
              <a:defRPr/>
            </a:pPr>
            <a:endParaRPr lang="en-ZA" sz="2000" dirty="0">
              <a:latin typeface="Arial" charset="0"/>
              <a:cs typeface="Arial" charset="0"/>
            </a:endParaRPr>
          </a:p>
          <a:p>
            <a:pPr marL="342900" indent="-342900" eaLnBrk="1" hangingPunct="1">
              <a:spcAft>
                <a:spcPts val="0"/>
              </a:spcAft>
              <a:buFont typeface="Wingdings"/>
              <a:buChar char=""/>
              <a:defRPr/>
            </a:pPr>
            <a:endParaRPr lang="en-US" sz="2000" dirty="0" smtClean="0">
              <a:ea typeface="Calibri"/>
            </a:endParaRPr>
          </a:p>
          <a:p>
            <a:pPr eaLnBrk="1" hangingPunct="1">
              <a:spcAft>
                <a:spcPts val="0"/>
              </a:spcAft>
              <a:defRPr/>
            </a:pPr>
            <a:r>
              <a:rPr lang="en-US" sz="2000" dirty="0" smtClean="0">
                <a:ea typeface="Calibri"/>
              </a:rPr>
              <a:t> </a:t>
            </a:r>
            <a:endParaRPr lang="en-ZA" sz="2000" dirty="0">
              <a:ea typeface="Calibri"/>
            </a:endParaRPr>
          </a:p>
          <a:p>
            <a:endParaRPr lang="en-ZA" dirty="0"/>
          </a:p>
        </p:txBody>
      </p:sp>
      <p:sp>
        <p:nvSpPr>
          <p:cNvPr id="13" name="object 8"/>
          <p:cNvSpPr/>
          <p:nvPr/>
        </p:nvSpPr>
        <p:spPr>
          <a:xfrm>
            <a:off x="11060112" y="5814380"/>
            <a:ext cx="888448" cy="9030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" name="object 9"/>
          <p:cNvSpPr/>
          <p:nvPr/>
        </p:nvSpPr>
        <p:spPr>
          <a:xfrm>
            <a:off x="392112" y="6513827"/>
            <a:ext cx="10287000" cy="109124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10"/>
          <p:cNvSpPr txBox="1"/>
          <p:nvPr/>
        </p:nvSpPr>
        <p:spPr>
          <a:xfrm>
            <a:off x="8067581" y="6610902"/>
            <a:ext cx="265811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spcBef>
                <a:spcPts val="5"/>
              </a:spcBef>
            </a:pPr>
            <a:r>
              <a:rPr sz="1000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1000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1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5146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7101" y="0"/>
            <a:ext cx="12214225" cy="604520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xfrm>
            <a:off x="374810" y="436168"/>
            <a:ext cx="10382091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ZA" sz="3200" spc="15" dirty="0"/>
              <a:t>P</a:t>
            </a:r>
            <a:r>
              <a:rPr lang="en-ZA" sz="3200" spc="15" dirty="0" smtClean="0"/>
              <a:t>urpose of the </a:t>
            </a:r>
            <a:r>
              <a:rPr lang="en-ZA" sz="3200" spc="15" dirty="0" err="1" smtClean="0"/>
              <a:t>OFO</a:t>
            </a:r>
            <a:endParaRPr sz="3200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4"/>
          </p:nvPr>
        </p:nvSpPr>
        <p:spPr>
          <a:xfrm>
            <a:off x="881459" y="2100472"/>
            <a:ext cx="9466025" cy="1508105"/>
          </a:xfrm>
        </p:spPr>
        <p:txBody>
          <a:bodyPr/>
          <a:lstStyle/>
          <a:p>
            <a:pPr marL="342900" indent="-342900" eaLnBrk="1" hangingPunct="1">
              <a:spcAft>
                <a:spcPts val="0"/>
              </a:spcAft>
              <a:buFont typeface="Wingdings"/>
              <a:buChar char=""/>
              <a:defRPr/>
            </a:pPr>
            <a:endParaRPr lang="en-US" sz="2000" dirty="0" smtClean="0">
              <a:latin typeface="Arial" charset="0"/>
              <a:cs typeface="Arial" charset="0"/>
            </a:endParaRPr>
          </a:p>
          <a:p>
            <a:pPr eaLnBrk="1" hangingPunct="1">
              <a:spcAft>
                <a:spcPts val="0"/>
              </a:spcAft>
              <a:defRPr/>
            </a:pPr>
            <a:endParaRPr lang="en-ZA" sz="2000" dirty="0">
              <a:latin typeface="Arial" charset="0"/>
              <a:cs typeface="Arial" charset="0"/>
            </a:endParaRPr>
          </a:p>
          <a:p>
            <a:pPr marL="342900" indent="-342900" eaLnBrk="1" hangingPunct="1">
              <a:spcAft>
                <a:spcPts val="0"/>
              </a:spcAft>
              <a:buFont typeface="Wingdings"/>
              <a:buChar char=""/>
              <a:defRPr/>
            </a:pPr>
            <a:endParaRPr lang="en-US" sz="2000" dirty="0" smtClean="0">
              <a:ea typeface="Calibri"/>
            </a:endParaRPr>
          </a:p>
          <a:p>
            <a:pPr eaLnBrk="1" hangingPunct="1">
              <a:spcAft>
                <a:spcPts val="0"/>
              </a:spcAft>
              <a:defRPr/>
            </a:pPr>
            <a:r>
              <a:rPr lang="en-US" sz="2000" dirty="0" smtClean="0">
                <a:ea typeface="Calibri"/>
              </a:rPr>
              <a:t> </a:t>
            </a:r>
            <a:endParaRPr lang="en-ZA" sz="2000" dirty="0">
              <a:ea typeface="Calibri"/>
            </a:endParaRPr>
          </a:p>
          <a:p>
            <a:endParaRPr lang="en-ZA" dirty="0"/>
          </a:p>
        </p:txBody>
      </p:sp>
      <p:sp>
        <p:nvSpPr>
          <p:cNvPr id="13" name="object 8"/>
          <p:cNvSpPr/>
          <p:nvPr/>
        </p:nvSpPr>
        <p:spPr>
          <a:xfrm>
            <a:off x="11060112" y="5814380"/>
            <a:ext cx="888448" cy="9030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" name="object 9"/>
          <p:cNvSpPr/>
          <p:nvPr/>
        </p:nvSpPr>
        <p:spPr>
          <a:xfrm>
            <a:off x="392112" y="6513827"/>
            <a:ext cx="10287000" cy="109124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10"/>
          <p:cNvSpPr txBox="1"/>
          <p:nvPr/>
        </p:nvSpPr>
        <p:spPr>
          <a:xfrm>
            <a:off x="8067581" y="6610902"/>
            <a:ext cx="265811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spcBef>
                <a:spcPts val="5"/>
              </a:spcBef>
            </a:pPr>
            <a:r>
              <a:rPr sz="1000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1000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48945" y="1126380"/>
            <a:ext cx="1033105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indent="-342900">
              <a:buFont typeface="Wingdings" pitchFamily="2" charset="2"/>
              <a:buChar char="§"/>
              <a:defRPr/>
            </a:pPr>
            <a:r>
              <a:rPr lang="en-ZA" sz="2000" kern="0" dirty="0">
                <a:solidFill>
                  <a:sysClr val="windowText" lastClr="000000"/>
                </a:solidFill>
                <a:latin typeface="Arial" charset="0"/>
                <a:cs typeface="Arial" charset="0"/>
              </a:rPr>
              <a:t>Provides a </a:t>
            </a:r>
            <a:r>
              <a:rPr lang="en-ZA" sz="2000" b="1" kern="0" dirty="0">
                <a:solidFill>
                  <a:srgbClr val="1F497D"/>
                </a:solidFill>
                <a:latin typeface="Arial" charset="0"/>
                <a:cs typeface="Arial" charset="0"/>
              </a:rPr>
              <a:t>common language </a:t>
            </a:r>
            <a:r>
              <a:rPr lang="en-ZA" sz="2000" kern="0" dirty="0" smtClean="0">
                <a:solidFill>
                  <a:sysClr val="windowText" lastClr="000000"/>
                </a:solidFill>
                <a:latin typeface="Arial" charset="0"/>
                <a:cs typeface="Arial" charset="0"/>
              </a:rPr>
              <a:t>for making reference to </a:t>
            </a:r>
            <a:r>
              <a:rPr lang="en-ZA" sz="2000" b="1" kern="0" dirty="0" smtClean="0">
                <a:solidFill>
                  <a:schemeClr val="accent1"/>
                </a:solidFill>
                <a:latin typeface="Arial" charset="0"/>
                <a:cs typeface="Arial" charset="0"/>
              </a:rPr>
              <a:t>occupations</a:t>
            </a:r>
            <a:r>
              <a:rPr lang="en-ZA" sz="2000" kern="0" dirty="0">
                <a:solidFill>
                  <a:sysClr val="windowText" lastClr="000000"/>
                </a:solidFill>
                <a:latin typeface="Arial" charset="0"/>
                <a:cs typeface="Arial" charset="0"/>
              </a:rPr>
              <a:t>.</a:t>
            </a:r>
          </a:p>
          <a:p>
            <a:pPr marL="342900" lvl="1" indent="-342900">
              <a:defRPr/>
            </a:pPr>
            <a:endParaRPr lang="en-ZA" sz="2000" kern="0" dirty="0">
              <a:solidFill>
                <a:sysClr val="windowText" lastClr="000000"/>
              </a:solidFill>
              <a:latin typeface="Arial" charset="0"/>
              <a:cs typeface="Arial" charset="0"/>
            </a:endParaRPr>
          </a:p>
          <a:p>
            <a:pPr marL="342900" lvl="1" indent="-342900">
              <a:buFont typeface="Wingdings" pitchFamily="2" charset="2"/>
              <a:buChar char="§"/>
              <a:defRPr/>
            </a:pPr>
            <a:r>
              <a:rPr lang="en-US" sz="2000" kern="0" dirty="0">
                <a:solidFill>
                  <a:sysClr val="windowText" lastClr="000000"/>
                </a:solidFill>
                <a:latin typeface="Arial" charset="0"/>
                <a:cs typeface="Arial" charset="0"/>
              </a:rPr>
              <a:t>Groups occupations according to </a:t>
            </a:r>
            <a:r>
              <a:rPr lang="en-US" sz="2000" b="1" kern="0" dirty="0">
                <a:solidFill>
                  <a:srgbClr val="1F497D"/>
                </a:solidFill>
                <a:latin typeface="Arial" charset="0"/>
                <a:cs typeface="Arial" charset="0"/>
              </a:rPr>
              <a:t>similar tasks, skills and knowledge. </a:t>
            </a:r>
          </a:p>
          <a:p>
            <a:pPr marL="342900" lvl="1" indent="-342900">
              <a:defRPr/>
            </a:pPr>
            <a:endParaRPr lang="en-US" sz="2000" b="1" kern="0" dirty="0">
              <a:solidFill>
                <a:srgbClr val="1F497D"/>
              </a:solidFill>
              <a:latin typeface="Arial" charset="0"/>
              <a:cs typeface="Arial" charset="0"/>
            </a:endParaRPr>
          </a:p>
          <a:p>
            <a:pPr marL="342900" lvl="0" indent="-342900">
              <a:buFont typeface="Wingdings" pitchFamily="2" charset="2"/>
              <a:buChar char="§"/>
              <a:defRPr/>
            </a:pPr>
            <a:r>
              <a:rPr lang="en-US" sz="2000" kern="0" dirty="0">
                <a:solidFill>
                  <a:prstClr val="black"/>
                </a:solidFill>
                <a:latin typeface="Arial" charset="0"/>
                <a:cs typeface="Arial" charset="0"/>
              </a:rPr>
              <a:t>Provides a </a:t>
            </a:r>
            <a:r>
              <a:rPr lang="en-US" sz="2000" b="1" kern="0" dirty="0">
                <a:solidFill>
                  <a:srgbClr val="1F497D"/>
                </a:solidFill>
                <a:latin typeface="Arial" charset="0"/>
                <a:cs typeface="Arial" charset="0"/>
              </a:rPr>
              <a:t>framework to </a:t>
            </a:r>
            <a:r>
              <a:rPr lang="en-US" sz="2000" b="1" kern="0" dirty="0" err="1">
                <a:solidFill>
                  <a:srgbClr val="1F497D"/>
                </a:solidFill>
                <a:latin typeface="Arial" charset="0"/>
                <a:cs typeface="Arial" charset="0"/>
              </a:rPr>
              <a:t>analyse</a:t>
            </a:r>
            <a:r>
              <a:rPr lang="en-US" sz="2000" b="1" kern="0" dirty="0">
                <a:solidFill>
                  <a:srgbClr val="1F497D"/>
                </a:solidFill>
                <a:latin typeface="Arial" charset="0"/>
                <a:cs typeface="Arial" charset="0"/>
              </a:rPr>
              <a:t> jobs and identify similar tasks and skills</a:t>
            </a:r>
            <a:r>
              <a:rPr lang="en-US" sz="2000" kern="0" dirty="0">
                <a:solidFill>
                  <a:prstClr val="black"/>
                </a:solidFill>
                <a:latin typeface="Arial" charset="0"/>
                <a:cs typeface="Arial" charset="0"/>
              </a:rPr>
              <a:t> in order to map the jobs to appropriate occupations</a:t>
            </a:r>
            <a:r>
              <a:rPr lang="en-US" sz="2000" kern="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.</a:t>
            </a:r>
          </a:p>
          <a:p>
            <a:pPr marL="342900" lvl="0" indent="-342900">
              <a:buFont typeface="Wingdings" pitchFamily="2" charset="2"/>
              <a:buChar char="§"/>
              <a:defRPr/>
            </a:pPr>
            <a:endParaRPr lang="en-US" sz="2000" kern="0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marL="457200" indent="-457200">
              <a:buSzPct val="100000"/>
              <a:buFont typeface="Wingdings" pitchFamily="2" charset="2"/>
              <a:buChar char="§"/>
              <a:defRPr/>
            </a:pPr>
            <a:r>
              <a:rPr lang="en-US" sz="2000" dirty="0">
                <a:ea typeface="Calibri"/>
              </a:rPr>
              <a:t>To enable the identification </a:t>
            </a:r>
            <a:r>
              <a:rPr lang="en-US" sz="2000" b="1" dirty="0" smtClean="0">
                <a:solidFill>
                  <a:schemeClr val="tx2"/>
                </a:solidFill>
                <a:ea typeface="Calibri"/>
              </a:rPr>
              <a:t>scarce</a:t>
            </a:r>
            <a:r>
              <a:rPr lang="en-US" sz="2000" b="1" dirty="0">
                <a:solidFill>
                  <a:schemeClr val="tx2"/>
                </a:solidFill>
                <a:ea typeface="Calibri"/>
              </a:rPr>
              <a:t>, critical and PIVOTAL </a:t>
            </a:r>
            <a:r>
              <a:rPr lang="en-US" sz="2000" b="1" dirty="0" smtClean="0">
                <a:solidFill>
                  <a:schemeClr val="tx2"/>
                </a:solidFill>
                <a:ea typeface="Calibri"/>
              </a:rPr>
              <a:t>skills </a:t>
            </a:r>
            <a:r>
              <a:rPr lang="en-US" sz="2000" dirty="0">
                <a:ea typeface="Calibri"/>
              </a:rPr>
              <a:t>in the </a:t>
            </a:r>
            <a:r>
              <a:rPr lang="en-US" sz="2000" dirty="0" err="1">
                <a:ea typeface="Calibri"/>
              </a:rPr>
              <a:t>labour</a:t>
            </a:r>
            <a:r>
              <a:rPr lang="en-US" sz="2000" dirty="0">
                <a:ea typeface="Calibri"/>
              </a:rPr>
              <a:t> market.</a:t>
            </a:r>
          </a:p>
          <a:p>
            <a:pPr marL="457200" indent="-457200">
              <a:buSzPct val="100000"/>
              <a:defRPr/>
            </a:pPr>
            <a:endParaRPr lang="en-US" sz="2000" dirty="0">
              <a:ea typeface="Calibri"/>
            </a:endParaRPr>
          </a:p>
          <a:p>
            <a:pPr marL="446088" indent="-446088">
              <a:buFont typeface="Wingdings" pitchFamily="2" charset="2"/>
              <a:buChar char="§"/>
              <a:defRPr/>
            </a:pPr>
            <a:r>
              <a:rPr lang="en-ZA" sz="2000" b="1" dirty="0">
                <a:ea typeface="Calibri"/>
              </a:rPr>
              <a:t> </a:t>
            </a:r>
            <a:r>
              <a:rPr lang="en-US" sz="2000" b="1" dirty="0">
                <a:solidFill>
                  <a:srgbClr val="C00000"/>
                </a:solidFill>
                <a:ea typeface="Calibri"/>
              </a:rPr>
              <a:t>Employers must use </a:t>
            </a:r>
            <a:r>
              <a:rPr lang="en-US" sz="2000" b="1" dirty="0" smtClean="0">
                <a:solidFill>
                  <a:srgbClr val="C00000"/>
                </a:solidFill>
                <a:ea typeface="Calibri"/>
              </a:rPr>
              <a:t>the OFO  </a:t>
            </a:r>
            <a:r>
              <a:rPr lang="en-US" sz="2000" b="1" dirty="0">
                <a:solidFill>
                  <a:srgbClr val="C00000"/>
                </a:solidFill>
                <a:ea typeface="Calibri"/>
              </a:rPr>
              <a:t>to report</a:t>
            </a:r>
            <a:r>
              <a:rPr lang="en-US" sz="2000" b="1" dirty="0">
                <a:ea typeface="Calibri"/>
              </a:rPr>
              <a:t> </a:t>
            </a:r>
            <a:r>
              <a:rPr lang="en-US" sz="2000" dirty="0" smtClean="0">
                <a:ea typeface="Calibri"/>
              </a:rPr>
              <a:t>on scarce</a:t>
            </a:r>
            <a:r>
              <a:rPr lang="en-US" sz="2000" dirty="0">
                <a:ea typeface="Calibri"/>
              </a:rPr>
              <a:t>, critical and PIVOTAL </a:t>
            </a:r>
            <a:r>
              <a:rPr lang="en-US" sz="2000" dirty="0" smtClean="0">
                <a:ea typeface="Calibri"/>
              </a:rPr>
              <a:t>skills when </a:t>
            </a:r>
            <a:r>
              <a:rPr lang="en-US" sz="2000" dirty="0">
                <a:ea typeface="Calibri"/>
              </a:rPr>
              <a:t>developing Annexure 2 (also known as Workplace Skills Plan </a:t>
            </a:r>
            <a:r>
              <a:rPr lang="en-US" sz="2000" dirty="0" smtClean="0">
                <a:ea typeface="Calibri"/>
              </a:rPr>
              <a:t>or WSPs).</a:t>
            </a:r>
            <a:endParaRPr lang="en-US" sz="2000" dirty="0">
              <a:ea typeface="Calibri"/>
            </a:endParaRPr>
          </a:p>
          <a:p>
            <a:pPr marL="446088" indent="-446088">
              <a:defRPr/>
            </a:pPr>
            <a:endParaRPr lang="en-US" sz="2000" dirty="0">
              <a:ea typeface="Calibri"/>
            </a:endParaRPr>
          </a:p>
          <a:p>
            <a:pPr lvl="0">
              <a:defRPr/>
            </a:pPr>
            <a:endParaRPr lang="en-US" sz="2000" kern="0" dirty="0" smtClean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marL="342900" lvl="0" indent="-342900">
              <a:buFont typeface="Wingdings" pitchFamily="2" charset="2"/>
              <a:buChar char="§"/>
              <a:defRPr/>
            </a:pPr>
            <a:endParaRPr lang="en-US" sz="2000" kern="0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1866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7101" y="0"/>
            <a:ext cx="12214225" cy="604520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xfrm>
            <a:off x="518170" y="407030"/>
            <a:ext cx="10382091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ZA" sz="3200" dirty="0" smtClean="0"/>
              <a:t>Key definitions…</a:t>
            </a:r>
            <a:endParaRPr sz="3200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4"/>
          </p:nvPr>
        </p:nvSpPr>
        <p:spPr>
          <a:xfrm>
            <a:off x="544512" y="1316041"/>
            <a:ext cx="9837580" cy="6386364"/>
          </a:xfrm>
        </p:spPr>
        <p:txBody>
          <a:bodyPr/>
          <a:lstStyle/>
          <a:p>
            <a:pPr eaLnBrk="1" hangingPunct="1">
              <a:buSzPts val="900"/>
              <a:defRPr/>
            </a:pPr>
            <a:r>
              <a:rPr lang="en-ZA" sz="3600" b="1" u="sng" dirty="0" smtClean="0">
                <a:solidFill>
                  <a:srgbClr val="002060"/>
                </a:solidFill>
                <a:cs typeface="Arial" panose="020B0604020202020204" pitchFamily="34" charset="0"/>
              </a:rPr>
              <a:t>A job</a:t>
            </a:r>
            <a:endParaRPr lang="en-ZA" sz="3600" b="1" dirty="0">
              <a:solidFill>
                <a:srgbClr val="00B050"/>
              </a:solidFill>
              <a:cs typeface="Arial" panose="020B0604020202020204" pitchFamily="34" charset="0"/>
            </a:endParaRPr>
          </a:p>
          <a:p>
            <a:pPr marL="342900" indent="-342900" eaLnBrk="1" hangingPunct="1">
              <a:buSzPts val="900"/>
              <a:buFont typeface="Wingdings" panose="05000000000000000000" pitchFamily="2" charset="2"/>
              <a:buChar char="q"/>
              <a:defRPr/>
            </a:pPr>
            <a:r>
              <a:rPr lang="en-ZA" sz="2800" b="1" dirty="0" smtClean="0">
                <a:solidFill>
                  <a:srgbClr val="00B050"/>
                </a:solidFill>
                <a:cs typeface="Arial" panose="020B0604020202020204" pitchFamily="34" charset="0"/>
              </a:rPr>
              <a:t>A set </a:t>
            </a:r>
            <a:r>
              <a:rPr lang="en-ZA" sz="2800" b="1" dirty="0">
                <a:solidFill>
                  <a:srgbClr val="00B050"/>
                </a:solidFill>
                <a:cs typeface="Arial" panose="020B0604020202020204" pitchFamily="34" charset="0"/>
              </a:rPr>
              <a:t>of tasks and duties</a:t>
            </a:r>
            <a:r>
              <a:rPr lang="en-ZA" sz="2800" b="1" dirty="0">
                <a:cs typeface="Arial" panose="020B0604020202020204" pitchFamily="34" charset="0"/>
              </a:rPr>
              <a:t> </a:t>
            </a:r>
            <a:r>
              <a:rPr lang="en-ZA" sz="2800" dirty="0">
                <a:cs typeface="Arial" panose="020B0604020202020204" pitchFamily="34" charset="0"/>
              </a:rPr>
              <a:t>carried out or meant to be carried out, by one person for a particular employer, including self-employment. </a:t>
            </a:r>
            <a:endParaRPr lang="en-ZA" sz="2800" dirty="0" smtClean="0">
              <a:cs typeface="Arial" panose="020B0604020202020204" pitchFamily="34" charset="0"/>
            </a:endParaRPr>
          </a:p>
          <a:p>
            <a:pPr eaLnBrk="1" hangingPunct="1">
              <a:buSzPts val="900"/>
              <a:defRPr/>
            </a:pPr>
            <a:endParaRPr lang="en-ZA" sz="2800" dirty="0">
              <a:cs typeface="Arial" panose="020B0604020202020204" pitchFamily="34" charset="0"/>
            </a:endParaRPr>
          </a:p>
          <a:p>
            <a:pPr eaLnBrk="1" hangingPunct="1">
              <a:buSzPts val="900"/>
              <a:defRPr/>
            </a:pPr>
            <a:r>
              <a:rPr lang="en-ZA" sz="3200" b="1" u="sng" dirty="0">
                <a:cs typeface="Arial" panose="020B0604020202020204" pitchFamily="34" charset="0"/>
              </a:rPr>
              <a:t>An </a:t>
            </a:r>
            <a:r>
              <a:rPr lang="en-ZA" sz="3200" b="1" u="sng" dirty="0" smtClean="0">
                <a:cs typeface="Arial" panose="020B0604020202020204" pitchFamily="34" charset="0"/>
              </a:rPr>
              <a:t>occupation</a:t>
            </a:r>
            <a:r>
              <a:rPr lang="en-ZA" sz="3200" b="1" dirty="0" smtClean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</a:p>
          <a:p>
            <a:pPr marL="342900" indent="-342900" eaLnBrk="1" hangingPunct="1">
              <a:buSzPts val="900"/>
              <a:buFont typeface="Wingdings" panose="05000000000000000000" pitchFamily="2" charset="2"/>
              <a:buChar char="q"/>
              <a:defRPr/>
            </a:pPr>
            <a:r>
              <a:rPr lang="en-ZA" sz="2800" dirty="0" smtClean="0">
                <a:solidFill>
                  <a:srgbClr val="00B050"/>
                </a:solidFill>
                <a:cs typeface="Arial" panose="020B0604020202020204" pitchFamily="34" charset="0"/>
              </a:rPr>
              <a:t>A </a:t>
            </a:r>
            <a:r>
              <a:rPr lang="en-ZA" sz="2800" dirty="0" smtClean="0">
                <a:solidFill>
                  <a:srgbClr val="00B050"/>
                </a:solidFill>
                <a:cs typeface="Arial" panose="020B0604020202020204" pitchFamily="34" charset="0"/>
              </a:rPr>
              <a:t>set </a:t>
            </a:r>
            <a:r>
              <a:rPr lang="en-ZA" sz="2800" dirty="0">
                <a:solidFill>
                  <a:srgbClr val="00B050"/>
                </a:solidFill>
                <a:cs typeface="Arial" panose="020B0604020202020204" pitchFamily="34" charset="0"/>
              </a:rPr>
              <a:t>of jobs </a:t>
            </a:r>
            <a:r>
              <a:rPr lang="en-ZA" sz="2800" dirty="0">
                <a:cs typeface="Arial" panose="020B0604020202020204" pitchFamily="34" charset="0"/>
              </a:rPr>
              <a:t>whose main tasks are characterized by </a:t>
            </a:r>
            <a:r>
              <a:rPr lang="en-ZA" sz="2800" b="1" dirty="0">
                <a:solidFill>
                  <a:srgbClr val="00B050"/>
                </a:solidFill>
                <a:cs typeface="Arial" panose="020B0604020202020204" pitchFamily="34" charset="0"/>
              </a:rPr>
              <a:t>a high degree of similarity</a:t>
            </a:r>
            <a:r>
              <a:rPr lang="en-ZA" sz="2800" dirty="0">
                <a:solidFill>
                  <a:srgbClr val="00B050"/>
                </a:solidFill>
                <a:cs typeface="Arial" panose="020B0604020202020204" pitchFamily="34" charset="0"/>
              </a:rPr>
              <a:t> </a:t>
            </a:r>
            <a:r>
              <a:rPr lang="en-ZA" sz="2800" dirty="0">
                <a:cs typeface="Arial" panose="020B0604020202020204" pitchFamily="34" charset="0"/>
              </a:rPr>
              <a:t>across a range of contexts with similar knowledge requirements</a:t>
            </a:r>
            <a:r>
              <a:rPr lang="en-ZA" sz="2800" dirty="0" smtClean="0">
                <a:cs typeface="Arial" panose="020B0604020202020204" pitchFamily="34" charset="0"/>
              </a:rPr>
              <a:t>.</a:t>
            </a:r>
          </a:p>
          <a:p>
            <a:pPr marL="285750" lvl="1" indent="-285750">
              <a:buSzPts val="900"/>
              <a:buFont typeface="Wingdings" panose="05000000000000000000" pitchFamily="2" charset="2"/>
              <a:buChar char="q"/>
              <a:defRPr/>
            </a:pPr>
            <a:r>
              <a:rPr lang="en-ZA" sz="2800" dirty="0">
                <a:cs typeface="Arial" panose="020B0604020202020204" pitchFamily="34" charset="0"/>
              </a:rPr>
              <a:t>Occupations are informed by </a:t>
            </a:r>
            <a:r>
              <a:rPr lang="en-ZA" sz="2800" b="1" dirty="0">
                <a:solidFill>
                  <a:srgbClr val="00B050"/>
                </a:solidFill>
                <a:cs typeface="Arial" panose="020B0604020202020204" pitchFamily="34" charset="0"/>
              </a:rPr>
              <a:t>different sets of </a:t>
            </a:r>
            <a:r>
              <a:rPr lang="en-ZA" sz="2800" b="1" dirty="0" smtClean="0">
                <a:solidFill>
                  <a:srgbClr val="00B050"/>
                </a:solidFill>
                <a:cs typeface="Arial" panose="020B0604020202020204" pitchFamily="34" charset="0"/>
              </a:rPr>
              <a:t>skills.</a:t>
            </a:r>
          </a:p>
          <a:p>
            <a:pPr marL="285750" lvl="1" indent="-285750">
              <a:buSzPts val="900"/>
              <a:buFont typeface="Wingdings" panose="05000000000000000000" pitchFamily="2" charset="2"/>
              <a:buChar char="q"/>
              <a:defRPr/>
            </a:pPr>
            <a:endParaRPr lang="en-ZA" dirty="0" smtClean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1" indent="-342900">
              <a:buSzPts val="900"/>
              <a:buFont typeface="Wingdings" panose="05000000000000000000" pitchFamily="2" charset="2"/>
              <a:buChar char="q"/>
              <a:defRPr/>
            </a:pPr>
            <a:endParaRPr lang="en-ZA" dirty="0" smtClean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1" hangingPunct="1">
              <a:lnSpc>
                <a:spcPct val="150000"/>
              </a:lnSpc>
              <a:buSzPts val="900"/>
              <a:buFont typeface="Wingdings" panose="05000000000000000000" pitchFamily="2" charset="2"/>
              <a:buChar char="q"/>
              <a:defRPr/>
            </a:pPr>
            <a:endParaRPr lang="en-ZA" sz="2000" dirty="0"/>
          </a:p>
          <a:p>
            <a:pPr marL="342900" indent="-342900" eaLnBrk="1" hangingPunct="1">
              <a:defRPr/>
            </a:pPr>
            <a:r>
              <a:rPr lang="en-ZA" sz="2000" dirty="0"/>
              <a:t> </a:t>
            </a:r>
          </a:p>
          <a:p>
            <a:pPr marL="342900" indent="-342900" algn="just" eaLnBrk="1" hangingPunct="1">
              <a:lnSpc>
                <a:spcPct val="115000"/>
              </a:lnSpc>
              <a:defRPr/>
            </a:pPr>
            <a:r>
              <a:rPr lang="en-ZA" sz="2000" dirty="0"/>
              <a:t> </a:t>
            </a:r>
          </a:p>
          <a:p>
            <a:endParaRPr lang="en-ZA" dirty="0"/>
          </a:p>
        </p:txBody>
      </p:sp>
      <p:sp>
        <p:nvSpPr>
          <p:cNvPr id="13" name="object 8"/>
          <p:cNvSpPr/>
          <p:nvPr/>
        </p:nvSpPr>
        <p:spPr>
          <a:xfrm>
            <a:off x="11060112" y="5814380"/>
            <a:ext cx="888448" cy="9030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" name="object 9"/>
          <p:cNvSpPr/>
          <p:nvPr/>
        </p:nvSpPr>
        <p:spPr>
          <a:xfrm>
            <a:off x="392112" y="6513827"/>
            <a:ext cx="10287000" cy="109124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10"/>
          <p:cNvSpPr txBox="1"/>
          <p:nvPr/>
        </p:nvSpPr>
        <p:spPr>
          <a:xfrm>
            <a:off x="8067581" y="6610902"/>
            <a:ext cx="265811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spcBef>
                <a:spcPts val="5"/>
              </a:spcBef>
            </a:pPr>
            <a:r>
              <a:rPr sz="1000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1000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1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61175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7101" y="0"/>
            <a:ext cx="12214225" cy="604520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xfrm>
            <a:off x="513004" y="302260"/>
            <a:ext cx="10382091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ZA" sz="3200" dirty="0" smtClean="0"/>
              <a:t>Key definitions</a:t>
            </a:r>
            <a:endParaRPr sz="3200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4"/>
          </p:nvPr>
        </p:nvSpPr>
        <p:spPr>
          <a:xfrm>
            <a:off x="565895" y="972429"/>
            <a:ext cx="10972800" cy="6423297"/>
          </a:xfrm>
        </p:spPr>
        <p:txBody>
          <a:bodyPr/>
          <a:lstStyle/>
          <a:p>
            <a:pPr marL="342900" lvl="1" indent="-342900">
              <a:lnSpc>
                <a:spcPct val="80000"/>
              </a:lnSpc>
              <a:buSzPts val="900"/>
              <a:buFont typeface="Wingdings" panose="05000000000000000000" pitchFamily="2" charset="2"/>
              <a:buChar char="q"/>
              <a:defRPr/>
            </a:pPr>
            <a:endParaRPr lang="en-ZA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>
              <a:buSzPts val="900"/>
              <a:defRPr/>
            </a:pPr>
            <a:r>
              <a:rPr lang="en-ZA" sz="24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ZA" sz="2400" b="1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kill </a:t>
            </a:r>
          </a:p>
          <a:p>
            <a:pPr marL="0" lvl="1">
              <a:buSzPts val="900"/>
              <a:defRPr/>
            </a:pPr>
            <a:endParaRPr lang="en-ZA" sz="2400" b="1" u="sng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>
              <a:buSzPts val="900"/>
              <a:defRPr/>
            </a:pPr>
            <a:r>
              <a:rPr lang="en-ZA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ZA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bility </a:t>
            </a:r>
            <a:r>
              <a:rPr lang="en-ZA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carry out the tasks and duties</a:t>
            </a:r>
            <a:r>
              <a:rPr lang="en-ZA" sz="2400" b="1" dirty="0">
                <a:latin typeface="Arial" panose="020B0604020202020204" pitchFamily="34" charset="0"/>
                <a:cs typeface="Arial" panose="020B0604020202020204" pitchFamily="34" charset="0"/>
              </a:rPr>
              <a:t> of a given </a:t>
            </a:r>
            <a:r>
              <a:rPr lang="en-ZA" sz="2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job</a:t>
            </a:r>
            <a:r>
              <a:rPr lang="en-ZA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lvl="1">
              <a:buSzPts val="900"/>
              <a:defRPr/>
            </a:pPr>
            <a:r>
              <a:rPr lang="en-Z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It </a:t>
            </a:r>
            <a:r>
              <a:rPr lang="en-ZA" sz="2400" dirty="0">
                <a:latin typeface="Arial" panose="020B0604020202020204" pitchFamily="34" charset="0"/>
                <a:cs typeface="Arial" panose="020B0604020202020204" pitchFamily="34" charset="0"/>
              </a:rPr>
              <a:t>is measured </a:t>
            </a:r>
            <a:r>
              <a:rPr lang="en-Z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 terms of </a:t>
            </a:r>
            <a:endParaRPr lang="en-ZA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3" indent="-342900">
              <a:buFont typeface="Wingdings" panose="05000000000000000000" pitchFamily="2" charset="2"/>
              <a:buChar char="§"/>
              <a:defRPr/>
            </a:pPr>
            <a:r>
              <a:rPr lang="en-ZA" sz="2400" dirty="0">
                <a:latin typeface="Arial" panose="020B0604020202020204" pitchFamily="34" charset="0"/>
                <a:cs typeface="Arial" panose="020B0604020202020204" pitchFamily="34" charset="0"/>
              </a:rPr>
              <a:t>complexity and range of </a:t>
            </a:r>
            <a:r>
              <a:rPr lang="en-Z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work;</a:t>
            </a:r>
            <a:endParaRPr lang="en-ZA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00" lvl="3" indent="-355600">
              <a:buFont typeface="Wingdings" panose="05000000000000000000" pitchFamily="2" charset="2"/>
              <a:buChar char="§"/>
              <a:defRPr/>
            </a:pPr>
            <a:r>
              <a:rPr lang="en-ZA" sz="2400" dirty="0">
                <a:latin typeface="Arial" panose="020B0604020202020204" pitchFamily="34" charset="0"/>
                <a:cs typeface="Arial" panose="020B0604020202020204" pitchFamily="34" charset="0"/>
              </a:rPr>
              <a:t>level of formal education required for competent </a:t>
            </a:r>
            <a:r>
              <a:rPr lang="en-Z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performance; and </a:t>
            </a:r>
            <a:endParaRPr lang="en-ZA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00" lvl="3" indent="-355600">
              <a:buFont typeface="Wingdings" panose="05000000000000000000" pitchFamily="2" charset="2"/>
              <a:buChar char="§"/>
              <a:defRPr/>
            </a:pPr>
            <a:r>
              <a:rPr lang="en-ZA" sz="2400" dirty="0">
                <a:latin typeface="Arial" panose="020B0604020202020204" pitchFamily="34" charset="0"/>
                <a:cs typeface="Arial" panose="020B0604020202020204" pitchFamily="34" charset="0"/>
              </a:rPr>
              <a:t>amount of informal on-the-job training/previous experience</a:t>
            </a:r>
            <a:r>
              <a:rPr lang="en-Z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eaLnBrk="1" hangingPunct="1">
              <a:defRPr/>
            </a:pPr>
            <a:endParaRPr lang="en-ZA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defRPr/>
            </a:pPr>
            <a:r>
              <a:rPr lang="en-ZA" sz="2400" b="1" dirty="0" smtClean="0">
                <a:latin typeface="Arial" charset="0"/>
                <a:cs typeface="Arial" charset="0"/>
              </a:rPr>
              <a:t>Could </a:t>
            </a:r>
            <a:r>
              <a:rPr lang="en-ZA" sz="2400" b="1" dirty="0">
                <a:latin typeface="Arial" charset="0"/>
                <a:cs typeface="Arial" charset="0"/>
              </a:rPr>
              <a:t>include </a:t>
            </a:r>
            <a:r>
              <a:rPr lang="en-ZA" sz="2400" b="1" dirty="0">
                <a:solidFill>
                  <a:srgbClr val="FF0000"/>
                </a:solidFill>
                <a:latin typeface="Arial" charset="0"/>
                <a:cs typeface="Arial" charset="0"/>
              </a:rPr>
              <a:t>skill</a:t>
            </a:r>
            <a:r>
              <a:rPr lang="en-ZA" sz="2400" b="1" dirty="0">
                <a:latin typeface="Arial" charset="0"/>
                <a:cs typeface="Arial" charset="0"/>
              </a:rPr>
              <a:t> </a:t>
            </a:r>
            <a:r>
              <a:rPr lang="en-ZA" sz="2400" b="1" dirty="0">
                <a:solidFill>
                  <a:srgbClr val="FF0000"/>
                </a:solidFill>
                <a:latin typeface="Arial" charset="0"/>
                <a:cs typeface="Arial" charset="0"/>
              </a:rPr>
              <a:t>specialisations</a:t>
            </a:r>
            <a:r>
              <a:rPr lang="en-ZA" sz="2400" b="1" dirty="0">
                <a:latin typeface="Arial" charset="0"/>
                <a:cs typeface="Arial" charset="0"/>
              </a:rPr>
              <a:t>, which is based on</a:t>
            </a:r>
            <a:r>
              <a:rPr lang="en-ZA" sz="2400" b="1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endParaRPr lang="en-US" sz="2400" dirty="0">
              <a:latin typeface="Arial" charset="0"/>
              <a:cs typeface="Arial" charset="0"/>
            </a:endParaRPr>
          </a:p>
          <a:p>
            <a:pPr marL="1257300" lvl="2" indent="-342900">
              <a:buFont typeface="Arial" panose="020B0604020202020204" pitchFamily="34" charset="0"/>
              <a:buChar char="•"/>
              <a:defRPr/>
            </a:pPr>
            <a:r>
              <a:rPr lang="en-US" sz="2400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The </a:t>
            </a:r>
            <a:r>
              <a:rPr lang="en-US" sz="2400" dirty="0">
                <a:solidFill>
                  <a:schemeClr val="tx2"/>
                </a:solidFill>
                <a:latin typeface="Arial" charset="0"/>
                <a:cs typeface="Arial" charset="0"/>
              </a:rPr>
              <a:t>field of knowledge </a:t>
            </a:r>
            <a:r>
              <a:rPr lang="en-US" sz="2400" dirty="0">
                <a:latin typeface="Arial" charset="0"/>
                <a:cs typeface="Arial" charset="0"/>
              </a:rPr>
              <a:t>required</a:t>
            </a:r>
          </a:p>
          <a:p>
            <a:pPr marL="1257300" lvl="2" indent="-34290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chemeClr val="tx2"/>
                </a:solidFill>
                <a:latin typeface="Arial" charset="0"/>
                <a:cs typeface="Arial" charset="0"/>
              </a:rPr>
              <a:t>Tools</a:t>
            </a:r>
            <a:r>
              <a:rPr lang="en-US" sz="2400" dirty="0">
                <a:latin typeface="Arial" charset="0"/>
                <a:cs typeface="Arial" charset="0"/>
              </a:rPr>
              <a:t> required</a:t>
            </a:r>
          </a:p>
          <a:p>
            <a:pPr marL="1257300" lvl="2" indent="-34290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chemeClr val="tx2"/>
                </a:solidFill>
                <a:latin typeface="Arial" charset="0"/>
                <a:cs typeface="Arial" charset="0"/>
              </a:rPr>
              <a:t>Materials worked on or with</a:t>
            </a:r>
            <a:r>
              <a:rPr lang="en-US" sz="2400" dirty="0">
                <a:latin typeface="Arial" charset="0"/>
                <a:cs typeface="Arial" charset="0"/>
              </a:rPr>
              <a:t>; and </a:t>
            </a:r>
          </a:p>
          <a:p>
            <a:pPr marL="1257300" lvl="2" indent="-34290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Arial" charset="0"/>
                <a:cs typeface="Arial" charset="0"/>
              </a:rPr>
              <a:t>Kinds of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Arial" charset="0"/>
                <a:cs typeface="Arial" charset="0"/>
              </a:rPr>
              <a:t>goods and services</a:t>
            </a:r>
            <a:r>
              <a:rPr lang="en-US" sz="2400" dirty="0">
                <a:latin typeface="Arial" charset="0"/>
                <a:cs typeface="Arial" charset="0"/>
              </a:rPr>
              <a:t> produced.</a:t>
            </a:r>
          </a:p>
          <a:p>
            <a:pPr marL="342900" indent="-342900" eaLnBrk="1" hangingPunct="1">
              <a:lnSpc>
                <a:spcPct val="150000"/>
              </a:lnSpc>
              <a:buSzPts val="900"/>
              <a:buFont typeface="Wingdings" panose="05000000000000000000" pitchFamily="2" charset="2"/>
              <a:buChar char="q"/>
              <a:defRPr/>
            </a:pPr>
            <a:endParaRPr lang="en-ZA" sz="2000" dirty="0"/>
          </a:p>
          <a:p>
            <a:pPr marL="342900" indent="-342900" eaLnBrk="1" hangingPunct="1">
              <a:defRPr/>
            </a:pPr>
            <a:r>
              <a:rPr lang="en-ZA" sz="2000" dirty="0"/>
              <a:t> </a:t>
            </a:r>
          </a:p>
          <a:p>
            <a:pPr marL="342900" indent="-342900" algn="just" eaLnBrk="1" hangingPunct="1">
              <a:lnSpc>
                <a:spcPct val="115000"/>
              </a:lnSpc>
              <a:defRPr/>
            </a:pPr>
            <a:r>
              <a:rPr lang="en-ZA" sz="2000" dirty="0"/>
              <a:t> </a:t>
            </a:r>
          </a:p>
          <a:p>
            <a:endParaRPr lang="en-ZA" dirty="0"/>
          </a:p>
        </p:txBody>
      </p:sp>
      <p:sp>
        <p:nvSpPr>
          <p:cNvPr id="13" name="object 8"/>
          <p:cNvSpPr/>
          <p:nvPr/>
        </p:nvSpPr>
        <p:spPr>
          <a:xfrm>
            <a:off x="11060112" y="5814380"/>
            <a:ext cx="888448" cy="9030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" name="object 9"/>
          <p:cNvSpPr/>
          <p:nvPr/>
        </p:nvSpPr>
        <p:spPr>
          <a:xfrm>
            <a:off x="392112" y="6513827"/>
            <a:ext cx="10287000" cy="109124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10"/>
          <p:cNvSpPr txBox="1"/>
          <p:nvPr/>
        </p:nvSpPr>
        <p:spPr>
          <a:xfrm>
            <a:off x="8067581" y="6610902"/>
            <a:ext cx="265811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spcBef>
                <a:spcPts val="5"/>
              </a:spcBef>
            </a:pPr>
            <a:r>
              <a:rPr sz="1000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1000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1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68980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7101" y="0"/>
            <a:ext cx="12214225" cy="604520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xfrm>
            <a:off x="392112" y="604520"/>
            <a:ext cx="10906047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ZA" sz="3200" dirty="0"/>
              <a:t>T</a:t>
            </a:r>
            <a:r>
              <a:rPr lang="en-ZA" sz="3200" dirty="0" smtClean="0"/>
              <a:t>he structure of the OFO</a:t>
            </a:r>
            <a:endParaRPr sz="3200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4"/>
          </p:nvPr>
        </p:nvSpPr>
        <p:spPr>
          <a:xfrm>
            <a:off x="163512" y="1253833"/>
            <a:ext cx="12057814" cy="4595104"/>
          </a:xfrm>
        </p:spPr>
        <p:txBody>
          <a:bodyPr/>
          <a:lstStyle/>
          <a:p>
            <a:pPr eaLnBrk="1" hangingPunct="1">
              <a:lnSpc>
                <a:spcPct val="115000"/>
              </a:lnSpc>
              <a:spcBef>
                <a:spcPct val="0"/>
              </a:spcBef>
              <a:buSzPts val="900"/>
              <a:buFontTx/>
              <a:buNone/>
            </a:pPr>
            <a:endParaRPr lang="en-ZA" altLang="en-US" sz="2000" b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lvl="1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en-US" altLang="en-US" sz="2800" dirty="0"/>
              <a:t>2017-1	Managers,</a:t>
            </a:r>
            <a:endParaRPr lang="en-ZA" altLang="en-US" sz="2800" dirty="0"/>
          </a:p>
          <a:p>
            <a:pPr lvl="1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en-US" altLang="en-US" sz="2800" dirty="0"/>
              <a:t>2017-2	Professionals,</a:t>
            </a:r>
            <a:endParaRPr lang="en-ZA" altLang="en-US" sz="2800" dirty="0"/>
          </a:p>
          <a:p>
            <a:pPr lvl="1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chemeClr val="tx1"/>
                </a:solidFill>
              </a:rPr>
              <a:t>2017-3	Technicians and associate professionals,</a:t>
            </a:r>
            <a:endParaRPr lang="en-ZA" altLang="en-US" sz="2800" dirty="0">
              <a:solidFill>
                <a:schemeClr val="tx1"/>
              </a:solidFill>
            </a:endParaRPr>
          </a:p>
          <a:p>
            <a:pPr lvl="1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chemeClr val="tx1"/>
                </a:solidFill>
              </a:rPr>
              <a:t>2017-4	Clerical support workers,</a:t>
            </a:r>
            <a:endParaRPr lang="en-ZA" altLang="en-US" sz="2800" dirty="0">
              <a:solidFill>
                <a:schemeClr val="tx1"/>
              </a:solidFill>
            </a:endParaRPr>
          </a:p>
          <a:p>
            <a:pPr lvl="1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chemeClr val="tx1"/>
                </a:solidFill>
              </a:rPr>
              <a:t>2017-5	Services and sales workers,</a:t>
            </a:r>
            <a:endParaRPr lang="en-ZA" altLang="en-US" sz="2800" dirty="0">
              <a:solidFill>
                <a:schemeClr val="tx1"/>
              </a:solidFill>
            </a:endParaRPr>
          </a:p>
          <a:p>
            <a:pPr lvl="1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en-US" altLang="en-US" sz="2800" dirty="0"/>
              <a:t>2017-6	Skilled agriculture, forestry, fisheries, craft and </a:t>
            </a:r>
            <a:r>
              <a:rPr lang="en-US" altLang="en-US" sz="2800" dirty="0" smtClean="0"/>
              <a:t>related trades workers, </a:t>
            </a:r>
            <a:endParaRPr lang="en-ZA" altLang="en-US" sz="2800" dirty="0"/>
          </a:p>
          <a:p>
            <a:pPr lvl="1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en-US" altLang="en-US" sz="2800" dirty="0"/>
              <a:t>2017-7	Plant and Machine Operators and Assemblers, and </a:t>
            </a:r>
          </a:p>
          <a:p>
            <a:pPr lvl="1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en-US" altLang="en-US" sz="2800" dirty="0"/>
              <a:t>2017-8	Elementary occupations.</a:t>
            </a:r>
          </a:p>
          <a:p>
            <a:endParaRPr lang="en-ZA" dirty="0"/>
          </a:p>
        </p:txBody>
      </p:sp>
      <p:sp>
        <p:nvSpPr>
          <p:cNvPr id="13" name="object 8"/>
          <p:cNvSpPr/>
          <p:nvPr/>
        </p:nvSpPr>
        <p:spPr>
          <a:xfrm>
            <a:off x="11060112" y="5814380"/>
            <a:ext cx="888448" cy="9030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" name="object 9"/>
          <p:cNvSpPr/>
          <p:nvPr/>
        </p:nvSpPr>
        <p:spPr>
          <a:xfrm>
            <a:off x="392112" y="6513827"/>
            <a:ext cx="10287000" cy="109124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10"/>
          <p:cNvSpPr txBox="1"/>
          <p:nvPr/>
        </p:nvSpPr>
        <p:spPr>
          <a:xfrm>
            <a:off x="8067581" y="6610902"/>
            <a:ext cx="265811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spcBef>
                <a:spcPts val="5"/>
              </a:spcBef>
            </a:pPr>
            <a:r>
              <a:rPr sz="1000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1000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1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93884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7101" y="0"/>
            <a:ext cx="12214225" cy="604520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xfrm>
            <a:off x="544512" y="382664"/>
            <a:ext cx="10382091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ZA" sz="2800" dirty="0"/>
              <a:t> </a:t>
            </a:r>
            <a:r>
              <a:rPr lang="en-ZA" sz="3200" dirty="0"/>
              <a:t>OFO, Skills </a:t>
            </a:r>
            <a:r>
              <a:rPr lang="en-ZA" sz="3200" dirty="0" smtClean="0"/>
              <a:t>levels and  </a:t>
            </a:r>
            <a:r>
              <a:rPr lang="en-ZA" sz="3200" dirty="0"/>
              <a:t>NQF </a:t>
            </a:r>
            <a:r>
              <a:rPr lang="en-ZA" sz="3200" dirty="0" smtClean="0"/>
              <a:t>levels</a:t>
            </a:r>
            <a:endParaRPr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112" y="1209040"/>
            <a:ext cx="11552320" cy="5708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215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7101" y="0"/>
            <a:ext cx="12214225" cy="604520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 txBox="1">
            <a:spLocks noGrp="1"/>
          </p:cNvSpPr>
          <p:nvPr>
            <p:ph type="ctrTitle" idx="4294967295"/>
          </p:nvPr>
        </p:nvSpPr>
        <p:spPr>
          <a:xfrm>
            <a:off x="787400" y="382270"/>
            <a:ext cx="10380662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ZA" sz="3200" spc="15" dirty="0" smtClean="0"/>
              <a:t>Example</a:t>
            </a:r>
            <a:endParaRPr sz="3200" dirty="0"/>
          </a:p>
        </p:txBody>
      </p:sp>
      <p:sp>
        <p:nvSpPr>
          <p:cNvPr id="13" name="object 8"/>
          <p:cNvSpPr/>
          <p:nvPr/>
        </p:nvSpPr>
        <p:spPr>
          <a:xfrm>
            <a:off x="11060112" y="5814380"/>
            <a:ext cx="888448" cy="9030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" name="object 9"/>
          <p:cNvSpPr/>
          <p:nvPr/>
        </p:nvSpPr>
        <p:spPr>
          <a:xfrm>
            <a:off x="392112" y="6513827"/>
            <a:ext cx="10287000" cy="109124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10"/>
          <p:cNvSpPr txBox="1"/>
          <p:nvPr/>
        </p:nvSpPr>
        <p:spPr>
          <a:xfrm>
            <a:off x="8067581" y="6610902"/>
            <a:ext cx="265811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spcBef>
                <a:spcPts val="5"/>
              </a:spcBef>
            </a:pPr>
            <a:r>
              <a:rPr sz="1000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1000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1000" dirty="0">
              <a:latin typeface="Arial"/>
              <a:cs typeface="Arial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457340"/>
              </p:ext>
            </p:extLst>
          </p:nvPr>
        </p:nvGraphicFramePr>
        <p:xfrm>
          <a:off x="787400" y="1209040"/>
          <a:ext cx="10882312" cy="4827589"/>
        </p:xfrm>
        <a:graphic>
          <a:graphicData uri="http://schemas.openxmlformats.org/drawingml/2006/table">
            <a:tbl>
              <a:tblPr/>
              <a:tblGrid>
                <a:gridCol w="1334105">
                  <a:extLst>
                    <a:ext uri="{9D8B030D-6E8A-4147-A177-3AD203B41FA5}">
                      <a16:colId xmlns:a16="http://schemas.microsoft.com/office/drawing/2014/main" val="4128071369"/>
                    </a:ext>
                  </a:extLst>
                </a:gridCol>
                <a:gridCol w="2570433">
                  <a:extLst>
                    <a:ext uri="{9D8B030D-6E8A-4147-A177-3AD203B41FA5}">
                      <a16:colId xmlns:a16="http://schemas.microsoft.com/office/drawing/2014/main" val="591089186"/>
                    </a:ext>
                  </a:extLst>
                </a:gridCol>
                <a:gridCol w="3488444">
                  <a:extLst>
                    <a:ext uri="{9D8B030D-6E8A-4147-A177-3AD203B41FA5}">
                      <a16:colId xmlns:a16="http://schemas.microsoft.com/office/drawing/2014/main" val="1693652269"/>
                    </a:ext>
                  </a:extLst>
                </a:gridCol>
                <a:gridCol w="1714428">
                  <a:extLst>
                    <a:ext uri="{9D8B030D-6E8A-4147-A177-3AD203B41FA5}">
                      <a16:colId xmlns:a16="http://schemas.microsoft.com/office/drawing/2014/main" val="3881989992"/>
                    </a:ext>
                  </a:extLst>
                </a:gridCol>
                <a:gridCol w="1774902">
                  <a:extLst>
                    <a:ext uri="{9D8B030D-6E8A-4147-A177-3AD203B41FA5}">
                      <a16:colId xmlns:a16="http://schemas.microsoft.com/office/drawing/2014/main" val="928963417"/>
                    </a:ext>
                  </a:extLst>
                </a:gridCol>
              </a:tblGrid>
              <a:tr h="595245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ZA" sz="1600" b="1" spc="-25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Generic Job Title</a:t>
                      </a:r>
                      <a:endParaRPr lang="en-ZA" sz="16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6" marR="685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ZA" sz="1600" b="1" spc="-25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Job Purpose / Output</a:t>
                      </a:r>
                      <a:endParaRPr lang="en-ZA" sz="16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6" marR="685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endParaRPr lang="en-ZA" sz="1600" b="1" spc="-25" dirty="0" smtClean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ZA" sz="1600" b="1" spc="-25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OFO </a:t>
                      </a:r>
                      <a:r>
                        <a:rPr lang="en-ZA" sz="1600" b="1" spc="-25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Descriptor</a:t>
                      </a:r>
                      <a:endParaRPr lang="en-ZA" sz="16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6" marR="685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ZA" sz="1600" b="1" spc="-25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OFO Occupation</a:t>
                      </a:r>
                      <a:endParaRPr lang="en-ZA" sz="16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6" marR="685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ZA" sz="1600" b="1" spc="-25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OFO Code</a:t>
                      </a:r>
                      <a:endParaRPr lang="en-ZA" sz="16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6" marR="685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4193318"/>
                  </a:ext>
                </a:extLst>
              </a:tr>
              <a:tr h="2148979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endParaRPr lang="en-ZA" sz="1600" b="1" spc="-25" dirty="0" smtClean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ZA" sz="1600" b="1" spc="-25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Police Officer</a:t>
                      </a:r>
                    </a:p>
                  </a:txBody>
                  <a:tcPr marL="68586" marR="685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endParaRPr lang="en-ZA" sz="1600" dirty="0" smtClean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ZA" sz="16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Maintains public</a:t>
                      </a:r>
                      <a:r>
                        <a:rPr lang="en-ZA" sz="1600" baseline="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order,  enforce  laws and patrolling public areas </a:t>
                      </a:r>
                      <a:endParaRPr lang="en-ZA" sz="16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6" marR="685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endParaRPr lang="en-ZA" sz="1600" baseline="0" dirty="0" smtClean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ZA" sz="1600" baseline="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Maintains public order, and enforces laws by investigating crimes, patrolling public areas and arresting offenders.</a:t>
                      </a:r>
                    </a:p>
                  </a:txBody>
                  <a:tcPr marL="68586" marR="685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endParaRPr lang="en-ZA" sz="1600" spc="-25" dirty="0" smtClean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ZA" sz="1600" spc="-25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Constable</a:t>
                      </a: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ZA" sz="1600" spc="-25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(SAPS)</a:t>
                      </a:r>
                    </a:p>
                  </a:txBody>
                  <a:tcPr marL="68586" marR="685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endParaRPr lang="en-ZA" sz="1600" spc="-25" dirty="0" smtClean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ZA" sz="1600" spc="-25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2017-541202</a:t>
                      </a:r>
                    </a:p>
                  </a:txBody>
                  <a:tcPr marL="68586" marR="685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6269348"/>
                  </a:ext>
                </a:extLst>
              </a:tr>
              <a:tr h="2083365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endParaRPr lang="en-ZA" sz="1600" b="1" spc="-25" dirty="0" smtClean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ZA" sz="1600" b="1" spc="-25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Lawyer</a:t>
                      </a:r>
                    </a:p>
                  </a:txBody>
                  <a:tcPr marL="68586" marR="685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endParaRPr lang="en-ZA" sz="1600" spc="-25" dirty="0" smtClean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ZA" sz="1600" spc="-25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Provide</a:t>
                      </a:r>
                      <a:r>
                        <a:rPr lang="en-ZA" sz="1600" spc="-25" baseline="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legal advice and provide legal documents</a:t>
                      </a:r>
                      <a:endParaRPr lang="en-ZA" sz="1600" spc="-25" dirty="0" smtClean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6" marR="685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endParaRPr lang="en-ZA" sz="1600" dirty="0" smtClean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ZA" sz="16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Provide</a:t>
                      </a:r>
                      <a:r>
                        <a:rPr lang="en-ZA" sz="1600" baseline="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legal advice, prepares and drafts legal documents and conducts negotiations on behalf of clients on matters associated with the law.</a:t>
                      </a:r>
                      <a:endParaRPr lang="en-ZA" sz="16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6" marR="685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endParaRPr lang="en-ZA" sz="1600" dirty="0" smtClean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ZA" sz="16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Attorney</a:t>
                      </a:r>
                      <a:endParaRPr lang="en-ZA" sz="16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6" marR="685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endParaRPr lang="en-ZA" sz="1600" dirty="0" smtClean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ZA" sz="16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2017-261101</a:t>
                      </a:r>
                      <a:endParaRPr lang="en-ZA" sz="16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6" marR="685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08919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2133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7101" y="0"/>
            <a:ext cx="12214225" cy="604520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 txBox="1">
            <a:spLocks noGrp="1"/>
          </p:cNvSpPr>
          <p:nvPr>
            <p:ph type="ctrTitle" idx="4294967295"/>
          </p:nvPr>
        </p:nvSpPr>
        <p:spPr>
          <a:xfrm>
            <a:off x="392112" y="279642"/>
            <a:ext cx="10413027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ZA" sz="3200" spc="15" dirty="0" smtClean="0"/>
              <a:t>Example</a:t>
            </a:r>
            <a:r>
              <a:rPr lang="en-ZA" sz="2800" spc="15" dirty="0" smtClean="0"/>
              <a:t> …</a:t>
            </a:r>
            <a:endParaRPr sz="2800" dirty="0"/>
          </a:p>
        </p:txBody>
      </p:sp>
      <p:sp>
        <p:nvSpPr>
          <p:cNvPr id="13" name="object 8"/>
          <p:cNvSpPr/>
          <p:nvPr/>
        </p:nvSpPr>
        <p:spPr>
          <a:xfrm>
            <a:off x="11060112" y="5814380"/>
            <a:ext cx="888448" cy="9030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" name="object 9"/>
          <p:cNvSpPr/>
          <p:nvPr/>
        </p:nvSpPr>
        <p:spPr>
          <a:xfrm>
            <a:off x="392112" y="6513827"/>
            <a:ext cx="10287000" cy="109124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10"/>
          <p:cNvSpPr txBox="1"/>
          <p:nvPr/>
        </p:nvSpPr>
        <p:spPr>
          <a:xfrm>
            <a:off x="8067581" y="6610902"/>
            <a:ext cx="265811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spcBef>
                <a:spcPts val="5"/>
              </a:spcBef>
            </a:pPr>
            <a:r>
              <a:rPr sz="1000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1000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1000" dirty="0">
              <a:latin typeface="Arial"/>
              <a:cs typeface="Arial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953863"/>
              </p:ext>
            </p:extLst>
          </p:nvPr>
        </p:nvGraphicFramePr>
        <p:xfrm>
          <a:off x="357188" y="1357313"/>
          <a:ext cx="9858867" cy="4700588"/>
        </p:xfrm>
        <a:graphic>
          <a:graphicData uri="http://schemas.openxmlformats.org/drawingml/2006/table">
            <a:tbl>
              <a:tblPr/>
              <a:tblGrid>
                <a:gridCol w="12875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554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050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974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33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36678"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ZA" sz="1400" b="1" spc="-25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Generic Job Title</a:t>
                      </a:r>
                      <a:endParaRPr lang="en-ZA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ZA" sz="1400" b="1" spc="-25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Job Purpose / Output</a:t>
                      </a:r>
                      <a:endParaRPr lang="en-ZA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endParaRPr lang="en-ZA" sz="1400" b="1" spc="-25" dirty="0" smtClean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ZA" sz="1400" b="1" spc="-25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OFO </a:t>
                      </a:r>
                      <a:r>
                        <a:rPr lang="en-ZA" sz="1400" b="1" spc="-25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Descriptor</a:t>
                      </a:r>
                      <a:endParaRPr lang="en-ZA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ZA" sz="1400" b="1" spc="-25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OFO Occupation</a:t>
                      </a:r>
                      <a:endParaRPr lang="en-ZA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ZA" sz="1400" b="1" spc="-25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OFO Code</a:t>
                      </a:r>
                      <a:endParaRPr lang="en-ZA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1955"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endParaRPr lang="en-ZA" sz="1600" b="1" spc="-25" dirty="0" smtClean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ZA" sz="1600" b="1" spc="-25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Business Analyst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endParaRPr lang="en-ZA" sz="1600" spc="-25" dirty="0" smtClean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ZA" sz="1600" spc="-25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To </a:t>
                      </a:r>
                      <a:r>
                        <a:rPr lang="en-ZA" sz="1600" spc="-25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develop </a:t>
                      </a:r>
                      <a:r>
                        <a:rPr lang="en-ZA" sz="1600" b="1" spc="-25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strategic financial analyses </a:t>
                      </a:r>
                      <a:r>
                        <a:rPr lang="en-ZA" sz="1600" spc="-25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to enhance business planning and revenue </a:t>
                      </a:r>
                      <a:r>
                        <a:rPr lang="en-ZA" sz="1600" spc="-25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and</a:t>
                      </a:r>
                      <a:r>
                        <a:rPr lang="en-ZA" sz="1600" spc="-25" baseline="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or </a:t>
                      </a:r>
                      <a:r>
                        <a:rPr lang="en-ZA" sz="1600" spc="-25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ZA" sz="1600" spc="-25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income</a:t>
                      </a:r>
                      <a:endParaRPr lang="en-ZA" sz="16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endParaRPr lang="en-ZA" sz="1600" spc="-25" dirty="0" smtClean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ZA" sz="1600" spc="-25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Develops </a:t>
                      </a:r>
                      <a:r>
                        <a:rPr lang="en-ZA" sz="1600" spc="-25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and implements financial plans for individuals and </a:t>
                      </a:r>
                      <a:r>
                        <a:rPr lang="en-ZA" sz="1600" spc="-25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organisations. </a:t>
                      </a:r>
                      <a:br>
                        <a:rPr lang="en-ZA" sz="1600" spc="-25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</a:br>
                      <a:r>
                        <a:rPr lang="en-ZA" sz="1600" spc="-25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Advises </a:t>
                      </a:r>
                      <a:r>
                        <a:rPr lang="en-ZA" sz="1600" spc="-25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on investment strategies and their taxation implications, securities, insurance, pension plans and real estate</a:t>
                      </a:r>
                      <a:r>
                        <a:rPr lang="en-ZA" sz="1600" spc="-25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</a:t>
                      </a:r>
                    </a:p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endParaRPr lang="en-ZA" sz="16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endParaRPr lang="en-ZA" sz="1600" spc="-25" dirty="0" smtClean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ZA" sz="1600" spc="-25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Financial </a:t>
                      </a:r>
                      <a:r>
                        <a:rPr lang="en-ZA" sz="1600" spc="-25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Investment Advisor</a:t>
                      </a:r>
                      <a:endParaRPr lang="en-ZA" sz="16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endParaRPr lang="en-ZA" sz="1600" spc="-25" dirty="0" smtClean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ZA" sz="1600" spc="-25" dirty="0" smtClean="0">
                          <a:solidFill>
                            <a:schemeClr val="accent6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2017-241301</a:t>
                      </a:r>
                      <a:endParaRPr lang="en-ZA" sz="1600" dirty="0">
                        <a:solidFill>
                          <a:schemeClr val="accent6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1955"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endParaRPr lang="en-ZA" sz="1600" b="1" spc="-25" dirty="0" smtClean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ZA" sz="1600" b="1" spc="-25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Business </a:t>
                      </a:r>
                      <a:r>
                        <a:rPr lang="en-ZA" sz="1600" b="1" spc="-25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Analyst</a:t>
                      </a:r>
                      <a:endParaRPr lang="en-ZA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endParaRPr lang="en-ZA" sz="1600" spc="-25" dirty="0" smtClean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ZA" sz="1600" spc="-25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To </a:t>
                      </a:r>
                      <a:r>
                        <a:rPr lang="en-ZA" sz="1600" b="1" spc="-25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analyse and develop ICT system </a:t>
                      </a:r>
                      <a:r>
                        <a:rPr lang="en-ZA" sz="1600" spc="-25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requirements to enable and enhance </a:t>
                      </a:r>
                      <a:r>
                        <a:rPr lang="en-ZA" sz="1600" spc="-25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organisational performance</a:t>
                      </a:r>
                      <a:endParaRPr lang="en-ZA" sz="16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endParaRPr lang="en-ZA" sz="1600" spc="-25" dirty="0" smtClean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ZA" sz="1600" spc="-25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Evaluates </a:t>
                      </a:r>
                      <a:r>
                        <a:rPr lang="en-ZA" sz="1600" spc="-25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processes and methods used in existing ICT </a:t>
                      </a:r>
                      <a:r>
                        <a:rPr lang="en-ZA" sz="1600" spc="-25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systems. </a:t>
                      </a:r>
                      <a:br>
                        <a:rPr lang="en-ZA" sz="1600" spc="-25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</a:br>
                      <a:r>
                        <a:rPr lang="en-ZA" sz="1600" spc="-25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Proposes </a:t>
                      </a:r>
                      <a:r>
                        <a:rPr lang="en-ZA" sz="1600" spc="-25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modifications, additional system components or new systems to meet user needs as expressed in specifications and other documentation.</a:t>
                      </a:r>
                      <a:endParaRPr lang="en-ZA" sz="16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endParaRPr lang="en-ZA" sz="1600" spc="-25" dirty="0" smtClean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ZA" sz="1600" spc="-25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ICT </a:t>
                      </a:r>
                      <a:r>
                        <a:rPr lang="en-ZA" sz="1600" spc="-25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Systems Analyst</a:t>
                      </a:r>
                      <a:endParaRPr lang="en-ZA" sz="16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endParaRPr lang="en-ZA" sz="1600" spc="-25" dirty="0" smtClean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ZA" sz="1600" spc="-25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2017-251101</a:t>
                      </a:r>
                      <a:endParaRPr lang="en-ZA" sz="1600" dirty="0">
                        <a:solidFill>
                          <a:srgbClr val="C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50825" y="981075"/>
            <a:ext cx="856932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ZA" sz="3600" b="1" baseline="30000" dirty="0">
                <a:solidFill>
                  <a:srgbClr val="9BBB59"/>
                </a:solidFill>
                <a:latin typeface="Calibri"/>
                <a:ea typeface="Calibri"/>
                <a:cs typeface="Times New Roman"/>
              </a:rPr>
              <a:t>Example: Same generic job title - </a:t>
            </a:r>
            <a:r>
              <a:rPr lang="en-ZA" sz="3600" b="1" baseline="30000" dirty="0">
                <a:solidFill>
                  <a:srgbClr val="C00000"/>
                </a:solidFill>
                <a:latin typeface="Calibri"/>
                <a:ea typeface="Calibri"/>
                <a:cs typeface="Times New Roman"/>
              </a:rPr>
              <a:t>different occupations </a:t>
            </a:r>
            <a:r>
              <a:rPr lang="en-ZA" sz="3600" b="1" baseline="30000" dirty="0">
                <a:solidFill>
                  <a:srgbClr val="9BBB59"/>
                </a:solidFill>
                <a:latin typeface="Calibri"/>
                <a:ea typeface="Calibri"/>
                <a:cs typeface="Times New Roman"/>
              </a:rPr>
              <a:t>and </a:t>
            </a:r>
            <a:r>
              <a:rPr lang="en-ZA" sz="3600" b="1" baseline="30000" dirty="0">
                <a:solidFill>
                  <a:srgbClr val="C00000"/>
                </a:solidFill>
                <a:latin typeface="Calibri"/>
                <a:ea typeface="Calibri"/>
                <a:cs typeface="Times New Roman"/>
              </a:rPr>
              <a:t>codes </a:t>
            </a:r>
            <a:endParaRPr lang="en-GB" sz="3600" b="1" baseline="30000" dirty="0">
              <a:solidFill>
                <a:srgbClr val="C00000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12" name="Slide Number Placeholder 8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459788" y="6165850"/>
            <a:ext cx="468312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4430051-B06A-4B7B-94F5-AB22455652CB}" type="slidenum">
              <a:rPr lang="en-ZA" altLang="en-US" sz="1200" b="1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ZA" altLang="en-US" sz="1200" b="1" smtClean="0">
              <a:solidFill>
                <a:schemeClr val="bg1"/>
              </a:solidFill>
            </a:endParaRPr>
          </a:p>
        </p:txBody>
      </p:sp>
      <p:sp>
        <p:nvSpPr>
          <p:cNvPr id="17" name="Slide Number Placeholder 8"/>
          <p:cNvSpPr txBox="1">
            <a:spLocks/>
          </p:cNvSpPr>
          <p:nvPr/>
        </p:nvSpPr>
        <p:spPr>
          <a:xfrm>
            <a:off x="8501063" y="6492875"/>
            <a:ext cx="468312" cy="365125"/>
          </a:xfrm>
          <a:prstGeom prst="rect">
            <a:avLst/>
          </a:prstGeom>
        </p:spPr>
        <p:txBody>
          <a:bodyPr anchor="ctr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ZA" sz="1200" dirty="0">
                <a:solidFill>
                  <a:schemeClr val="bg1"/>
                </a:solidFill>
                <a:latin typeface="+mn-lt"/>
                <a:cs typeface="+mn-cs"/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1967931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7101" y="0"/>
            <a:ext cx="12214225" cy="604520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xfrm>
            <a:off x="696913" y="604520"/>
            <a:ext cx="10601246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ZA" sz="3200" spc="15" dirty="0" smtClean="0"/>
              <a:t>Who uses the OFO?</a:t>
            </a:r>
            <a:endParaRPr sz="3200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4"/>
          </p:nvPr>
        </p:nvSpPr>
        <p:spPr>
          <a:xfrm>
            <a:off x="696913" y="1209040"/>
            <a:ext cx="10363199" cy="5293757"/>
          </a:xfrm>
        </p:spPr>
        <p:txBody>
          <a:bodyPr/>
          <a:lstStyle/>
          <a:p>
            <a:pPr marL="457200" indent="-457200" algn="r" eaLnBrk="1" hangingPunct="1">
              <a:spcAft>
                <a:spcPts val="0"/>
              </a:spcAft>
              <a:buSzPct val="100000"/>
              <a:buFont typeface="Wingdings" pitchFamily="2" charset="2"/>
              <a:buChar char="§"/>
              <a:defRPr/>
            </a:pPr>
            <a:endParaRPr lang="en-ZA" dirty="0" smtClean="0">
              <a:ea typeface="Calibri"/>
            </a:endParaRPr>
          </a:p>
          <a:p>
            <a:pPr marL="457200" indent="-457200" algn="l" eaLnBrk="1" hangingPunct="1">
              <a:spcAft>
                <a:spcPts val="0"/>
              </a:spcAft>
              <a:buSzPct val="100000"/>
              <a:buFont typeface="Wingdings" pitchFamily="2" charset="2"/>
              <a:buChar char="§"/>
              <a:defRPr/>
            </a:pPr>
            <a:r>
              <a:rPr lang="en-ZA" sz="2800" b="1" dirty="0" smtClean="0">
                <a:solidFill>
                  <a:schemeClr val="tx2"/>
                </a:solidFill>
                <a:ea typeface="Calibri"/>
              </a:rPr>
              <a:t>SETAs </a:t>
            </a:r>
            <a:r>
              <a:rPr lang="en-ZA" sz="2800" dirty="0">
                <a:ea typeface="Calibri"/>
              </a:rPr>
              <a:t>are compelled to use it in the </a:t>
            </a:r>
            <a:r>
              <a:rPr lang="en-ZA" sz="2800" b="1" dirty="0">
                <a:solidFill>
                  <a:srgbClr val="00B050"/>
                </a:solidFill>
                <a:ea typeface="Calibri"/>
              </a:rPr>
              <a:t>SSP</a:t>
            </a:r>
            <a:r>
              <a:rPr lang="en-ZA" sz="2800" dirty="0">
                <a:ea typeface="Calibri"/>
              </a:rPr>
              <a:t> to reflect sector skills needs </a:t>
            </a:r>
            <a:r>
              <a:rPr lang="en-ZA" sz="2800" dirty="0" smtClean="0">
                <a:ea typeface="Calibri"/>
              </a:rPr>
              <a:t>(occupations </a:t>
            </a:r>
            <a:r>
              <a:rPr lang="en-ZA" sz="2800" dirty="0">
                <a:ea typeface="Calibri"/>
              </a:rPr>
              <a:t>where employees are </a:t>
            </a:r>
            <a:r>
              <a:rPr lang="en-ZA" sz="2800" dirty="0" smtClean="0">
                <a:ea typeface="Calibri"/>
              </a:rPr>
              <a:t>required).</a:t>
            </a:r>
            <a:endParaRPr lang="en-ZA" sz="2800" dirty="0">
              <a:ea typeface="Calibri"/>
            </a:endParaRPr>
          </a:p>
          <a:p>
            <a:pPr marL="457200" indent="-457200" algn="l" eaLnBrk="1" hangingPunct="1">
              <a:spcAft>
                <a:spcPts val="0"/>
              </a:spcAft>
              <a:buSzPct val="100000"/>
              <a:buFont typeface="Wingdings" pitchFamily="2" charset="2"/>
              <a:buChar char="§"/>
              <a:defRPr/>
            </a:pPr>
            <a:endParaRPr lang="en-US" sz="2800" dirty="0">
              <a:ea typeface="Calibri"/>
            </a:endParaRPr>
          </a:p>
          <a:p>
            <a:pPr marL="446088" indent="-446088" algn="l" eaLnBrk="1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ZA" sz="2800" dirty="0">
                <a:ea typeface="Calibri"/>
              </a:rPr>
              <a:t> </a:t>
            </a:r>
            <a:r>
              <a:rPr lang="en-ZA" sz="2800" b="1" dirty="0">
                <a:solidFill>
                  <a:srgbClr val="00B050"/>
                </a:solidFill>
                <a:ea typeface="Calibri"/>
              </a:rPr>
              <a:t>Employers</a:t>
            </a:r>
            <a:r>
              <a:rPr lang="en-ZA" sz="2800" dirty="0">
                <a:ea typeface="Calibri"/>
              </a:rPr>
              <a:t> use the OFO on Annexure 2 </a:t>
            </a:r>
            <a:r>
              <a:rPr lang="en-ZA" sz="2800" dirty="0" smtClean="0">
                <a:ea typeface="Calibri"/>
              </a:rPr>
              <a:t>(</a:t>
            </a:r>
            <a:r>
              <a:rPr lang="en-ZA" sz="2800" dirty="0" err="1" smtClean="0">
                <a:ea typeface="Calibri"/>
              </a:rPr>
              <a:t>WSPs</a:t>
            </a:r>
            <a:r>
              <a:rPr lang="en-ZA" sz="2800" dirty="0" smtClean="0">
                <a:ea typeface="Calibri"/>
              </a:rPr>
              <a:t>/</a:t>
            </a:r>
            <a:r>
              <a:rPr lang="en-ZA" sz="2800" dirty="0" err="1" smtClean="0">
                <a:ea typeface="Calibri"/>
              </a:rPr>
              <a:t>ATRs</a:t>
            </a:r>
            <a:r>
              <a:rPr lang="en-ZA" sz="2800" dirty="0">
                <a:ea typeface="Calibri"/>
              </a:rPr>
              <a:t>)</a:t>
            </a:r>
            <a:r>
              <a:rPr lang="en-ZA" sz="2800" dirty="0" smtClean="0">
                <a:ea typeface="Calibri"/>
              </a:rPr>
              <a:t>.</a:t>
            </a:r>
            <a:endParaRPr lang="en-ZA" sz="2800" dirty="0">
              <a:ea typeface="Calibri"/>
            </a:endParaRPr>
          </a:p>
          <a:p>
            <a:pPr marL="446088" indent="-446088" algn="l" eaLnBrk="1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US" sz="2800" dirty="0">
              <a:ea typeface="Calibri"/>
            </a:endParaRPr>
          </a:p>
          <a:p>
            <a:pPr marL="446088" indent="-446088" algn="l" eaLnBrk="1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800" b="1" dirty="0">
                <a:solidFill>
                  <a:schemeClr val="tx2"/>
                </a:solidFill>
                <a:ea typeface="Calibri"/>
              </a:rPr>
              <a:t>Quality Council for Trades and Occupations (QCTO)</a:t>
            </a:r>
            <a:r>
              <a:rPr lang="en-US" sz="2800" dirty="0">
                <a:ea typeface="Calibri"/>
              </a:rPr>
              <a:t> for </a:t>
            </a:r>
            <a:r>
              <a:rPr lang="en-US" sz="2800" dirty="0" smtClean="0">
                <a:ea typeface="Calibri"/>
              </a:rPr>
              <a:t>developing occupational </a:t>
            </a:r>
            <a:r>
              <a:rPr lang="en-US" sz="2800" dirty="0">
                <a:ea typeface="Calibri"/>
              </a:rPr>
              <a:t>qualification </a:t>
            </a:r>
            <a:r>
              <a:rPr lang="en-US" sz="2800" dirty="0" smtClean="0">
                <a:ea typeface="Calibri"/>
              </a:rPr>
              <a:t>and </a:t>
            </a:r>
            <a:r>
              <a:rPr lang="en-US" sz="2800" dirty="0">
                <a:ea typeface="Calibri"/>
              </a:rPr>
              <a:t>certification.</a:t>
            </a:r>
            <a:endParaRPr lang="en-ZA" sz="2800" dirty="0">
              <a:ea typeface="Calibri"/>
            </a:endParaRPr>
          </a:p>
          <a:p>
            <a:pPr marL="446088" indent="-446088" algn="l" eaLnBrk="1" hangingPunct="1">
              <a:spcAft>
                <a:spcPts val="0"/>
              </a:spcAft>
              <a:defRPr/>
            </a:pPr>
            <a:endParaRPr lang="en-US" sz="2800" dirty="0">
              <a:ea typeface="Calibri"/>
            </a:endParaRPr>
          </a:p>
          <a:p>
            <a:pPr marL="446088" indent="-446088" algn="l" eaLnBrk="1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800" b="1" dirty="0">
                <a:solidFill>
                  <a:srgbClr val="FF0000"/>
                </a:solidFill>
                <a:ea typeface="Calibri"/>
              </a:rPr>
              <a:t>NAMB</a:t>
            </a:r>
            <a:r>
              <a:rPr lang="en-US" sz="2800" dirty="0">
                <a:solidFill>
                  <a:srgbClr val="FF0000"/>
                </a:solidFill>
                <a:ea typeface="Calibri"/>
              </a:rPr>
              <a:t> </a:t>
            </a:r>
            <a:r>
              <a:rPr lang="en-US" sz="2800" dirty="0">
                <a:ea typeface="Calibri"/>
              </a:rPr>
              <a:t>(National Artisan Managing Body) for implementation of listed trades.</a:t>
            </a:r>
            <a:endParaRPr lang="en-ZA" sz="2800" dirty="0">
              <a:ea typeface="Calibri"/>
            </a:endParaRPr>
          </a:p>
          <a:p>
            <a:pPr algn="l" eaLnBrk="1" hangingPunct="1">
              <a:spcAft>
                <a:spcPts val="0"/>
              </a:spcAft>
              <a:defRPr/>
            </a:pPr>
            <a:endParaRPr lang="en-ZA" sz="2800" dirty="0">
              <a:ea typeface="Calibri"/>
            </a:endParaRPr>
          </a:p>
          <a:p>
            <a:endParaRPr lang="en-ZA" dirty="0"/>
          </a:p>
        </p:txBody>
      </p:sp>
      <p:sp>
        <p:nvSpPr>
          <p:cNvPr id="13" name="object 8"/>
          <p:cNvSpPr/>
          <p:nvPr/>
        </p:nvSpPr>
        <p:spPr>
          <a:xfrm>
            <a:off x="11060112" y="5814380"/>
            <a:ext cx="888448" cy="9030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" name="object 9"/>
          <p:cNvSpPr/>
          <p:nvPr/>
        </p:nvSpPr>
        <p:spPr>
          <a:xfrm>
            <a:off x="392112" y="6513827"/>
            <a:ext cx="10287000" cy="109124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10"/>
          <p:cNvSpPr txBox="1"/>
          <p:nvPr/>
        </p:nvSpPr>
        <p:spPr>
          <a:xfrm>
            <a:off x="8067581" y="6610902"/>
            <a:ext cx="265811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spcBef>
                <a:spcPts val="5"/>
              </a:spcBef>
            </a:pPr>
            <a:r>
              <a:rPr sz="1000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1000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1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73208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7101" y="0"/>
            <a:ext cx="12214225" cy="604520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xfrm>
            <a:off x="468313" y="604520"/>
            <a:ext cx="10829846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ZA" sz="3200" spc="15" dirty="0" smtClean="0"/>
              <a:t>Tips for using the OFO</a:t>
            </a:r>
            <a:endParaRPr sz="3200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4"/>
          </p:nvPr>
        </p:nvSpPr>
        <p:spPr>
          <a:xfrm>
            <a:off x="468313" y="1209041"/>
            <a:ext cx="10972799" cy="4431983"/>
          </a:xfrm>
        </p:spPr>
        <p:txBody>
          <a:bodyPr/>
          <a:lstStyle/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en-ZA" altLang="en-US" dirty="0" smtClean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ZA" altLang="en-US" sz="2800" dirty="0" smtClean="0">
                <a:latin typeface="Arial" panose="020B0604020202020204" pitchFamily="34" charset="0"/>
              </a:rPr>
              <a:t> Start </a:t>
            </a:r>
            <a:r>
              <a:rPr lang="en-ZA" altLang="en-US" sz="2800" dirty="0">
                <a:latin typeface="Arial" panose="020B0604020202020204" pitchFamily="34" charset="0"/>
              </a:rPr>
              <a:t>at the top of the </a:t>
            </a:r>
            <a:r>
              <a:rPr lang="en-ZA" altLang="en-US" sz="2800" b="1" dirty="0">
                <a:solidFill>
                  <a:schemeClr val="tx2"/>
                </a:solidFill>
                <a:latin typeface="Arial" panose="020B0604020202020204" pitchFamily="34" charset="0"/>
              </a:rPr>
              <a:t>OFO major group</a:t>
            </a:r>
            <a:r>
              <a:rPr lang="en-ZA" altLang="en-US" sz="2800" dirty="0">
                <a:latin typeface="Arial" panose="020B0604020202020204" pitchFamily="34" charset="0"/>
              </a:rPr>
              <a:t> to determine which of the </a:t>
            </a:r>
            <a:r>
              <a:rPr lang="en-ZA" altLang="en-US" sz="2800" dirty="0" smtClean="0">
                <a:latin typeface="Arial" panose="020B0604020202020204" pitchFamily="34" charset="0"/>
              </a:rPr>
              <a:t/>
            </a:r>
            <a:br>
              <a:rPr lang="en-ZA" altLang="en-US" sz="2800" dirty="0" smtClean="0">
                <a:latin typeface="Arial" panose="020B0604020202020204" pitchFamily="34" charset="0"/>
              </a:rPr>
            </a:br>
            <a:r>
              <a:rPr lang="en-ZA" altLang="en-US" sz="2800" dirty="0" smtClean="0">
                <a:latin typeface="Arial" panose="020B0604020202020204" pitchFamily="34" charset="0"/>
              </a:rPr>
              <a:t>   major </a:t>
            </a:r>
            <a:r>
              <a:rPr lang="en-ZA" altLang="en-US" sz="2800" dirty="0">
                <a:latin typeface="Arial" panose="020B0604020202020204" pitchFamily="34" charset="0"/>
              </a:rPr>
              <a:t>group </a:t>
            </a:r>
            <a:r>
              <a:rPr lang="en-ZA" altLang="en-US" sz="2800" dirty="0" smtClean="0">
                <a:latin typeface="Arial" panose="020B0604020202020204" pitchFamily="34" charset="0"/>
              </a:rPr>
              <a:t>descriptors </a:t>
            </a:r>
            <a:r>
              <a:rPr lang="en-ZA" altLang="en-US" sz="2800" dirty="0">
                <a:latin typeface="Arial" panose="020B0604020202020204" pitchFamily="34" charset="0"/>
              </a:rPr>
              <a:t>best represent the stated descriptor</a:t>
            </a:r>
            <a:r>
              <a:rPr lang="en-ZA" altLang="en-US" sz="2800" dirty="0" smtClean="0">
                <a:latin typeface="Arial" panose="020B0604020202020204" pitchFamily="34" charset="0"/>
              </a:rPr>
              <a:t>.</a:t>
            </a:r>
          </a:p>
          <a:p>
            <a:pPr eaLnBrk="1" hangingPunct="1">
              <a:spcBef>
                <a:spcPct val="0"/>
              </a:spcBef>
            </a:pPr>
            <a:endParaRPr lang="en-ZA" altLang="en-US" sz="2800" dirty="0" smtClean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en-ZA" altLang="en-US" sz="28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ZA" altLang="en-US" sz="2800" dirty="0" smtClean="0">
                <a:latin typeface="Arial" panose="020B0604020202020204" pitchFamily="34" charset="0"/>
              </a:rPr>
              <a:t> </a:t>
            </a:r>
            <a:r>
              <a:rPr lang="en-ZA" altLang="en-US" sz="2800" dirty="0" smtClean="0">
                <a:latin typeface="Arial" panose="020B0604020202020204" pitchFamily="34" charset="0"/>
              </a:rPr>
              <a:t>Then determine which </a:t>
            </a:r>
            <a:r>
              <a:rPr lang="en-ZA" altLang="en-US" sz="2800" dirty="0">
                <a:latin typeface="Arial" panose="020B0604020202020204" pitchFamily="34" charset="0"/>
              </a:rPr>
              <a:t>of the</a:t>
            </a:r>
            <a:r>
              <a:rPr lang="en-ZA" altLang="en-US" sz="2800" b="1" dirty="0">
                <a:solidFill>
                  <a:srgbClr val="00B050"/>
                </a:solidFill>
                <a:latin typeface="Arial" panose="020B0604020202020204" pitchFamily="34" charset="0"/>
              </a:rPr>
              <a:t> sub-major group, minor group, </a:t>
            </a:r>
            <a:r>
              <a:rPr lang="en-ZA" altLang="en-US" sz="2800" b="1" dirty="0" smtClean="0">
                <a:solidFill>
                  <a:srgbClr val="00B050"/>
                </a:solidFill>
                <a:latin typeface="Arial" panose="020B0604020202020204" pitchFamily="34" charset="0"/>
              </a:rPr>
              <a:t/>
            </a:r>
            <a:br>
              <a:rPr lang="en-ZA" altLang="en-US" sz="2800" b="1" dirty="0" smtClean="0">
                <a:solidFill>
                  <a:srgbClr val="00B050"/>
                </a:solidFill>
                <a:latin typeface="Arial" panose="020B0604020202020204" pitchFamily="34" charset="0"/>
              </a:rPr>
            </a:br>
            <a:r>
              <a:rPr lang="en-ZA" altLang="en-US" sz="2800" b="1" dirty="0" smtClean="0">
                <a:solidFill>
                  <a:srgbClr val="00B050"/>
                </a:solidFill>
                <a:latin typeface="Arial" panose="020B0604020202020204" pitchFamily="34" charset="0"/>
              </a:rPr>
              <a:t>   unit </a:t>
            </a:r>
            <a:r>
              <a:rPr lang="en-ZA" altLang="en-US" sz="2800" b="1" dirty="0">
                <a:solidFill>
                  <a:srgbClr val="00B050"/>
                </a:solidFill>
                <a:latin typeface="Arial" panose="020B0604020202020204" pitchFamily="34" charset="0"/>
              </a:rPr>
              <a:t>group</a:t>
            </a:r>
            <a:r>
              <a:rPr lang="en-ZA" altLang="en-US" sz="2800" dirty="0">
                <a:latin typeface="Arial" panose="020B0604020202020204" pitchFamily="34" charset="0"/>
              </a:rPr>
              <a:t> best </a:t>
            </a:r>
            <a:r>
              <a:rPr lang="en-ZA" altLang="en-US" sz="2800" dirty="0" smtClean="0">
                <a:latin typeface="Arial" panose="020B0604020202020204" pitchFamily="34" charset="0"/>
              </a:rPr>
              <a:t>represent </a:t>
            </a:r>
            <a:r>
              <a:rPr lang="en-ZA" altLang="en-US" sz="2800" dirty="0">
                <a:latin typeface="Arial" panose="020B0604020202020204" pitchFamily="34" charset="0"/>
              </a:rPr>
              <a:t>the descriptor</a:t>
            </a:r>
            <a:r>
              <a:rPr lang="en-ZA" altLang="en-US" sz="2800" dirty="0" smtClean="0">
                <a:latin typeface="Arial" panose="020B0604020202020204" pitchFamily="34" charset="0"/>
              </a:rPr>
              <a:t>.</a:t>
            </a:r>
          </a:p>
          <a:p>
            <a:pPr eaLnBrk="1" hangingPunct="1">
              <a:spcBef>
                <a:spcPct val="0"/>
              </a:spcBef>
            </a:pPr>
            <a:endParaRPr lang="en-ZA" altLang="en-US" sz="28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en-ZA" altLang="en-US" sz="28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ZA" altLang="en-US" sz="2800" dirty="0" smtClean="0">
                <a:latin typeface="Arial" panose="020B0604020202020204" pitchFamily="34" charset="0"/>
              </a:rPr>
              <a:t> Find </a:t>
            </a:r>
            <a:r>
              <a:rPr lang="en-ZA" altLang="en-US" sz="2800" dirty="0">
                <a:latin typeface="Arial" panose="020B0604020202020204" pitchFamily="34" charset="0"/>
              </a:rPr>
              <a:t>the </a:t>
            </a:r>
            <a:r>
              <a:rPr lang="en-ZA" altLang="en-US" sz="2800" b="1" dirty="0">
                <a:solidFill>
                  <a:srgbClr val="FFC000"/>
                </a:solidFill>
                <a:latin typeface="Arial" panose="020B0604020202020204" pitchFamily="34" charset="0"/>
              </a:rPr>
              <a:t>most suitable six digits occupation</a:t>
            </a:r>
          </a:p>
          <a:p>
            <a:endParaRPr lang="en-ZA" dirty="0"/>
          </a:p>
        </p:txBody>
      </p:sp>
      <p:sp>
        <p:nvSpPr>
          <p:cNvPr id="13" name="object 8"/>
          <p:cNvSpPr/>
          <p:nvPr/>
        </p:nvSpPr>
        <p:spPr>
          <a:xfrm>
            <a:off x="11060112" y="5814380"/>
            <a:ext cx="888448" cy="9030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" name="object 9"/>
          <p:cNvSpPr/>
          <p:nvPr/>
        </p:nvSpPr>
        <p:spPr>
          <a:xfrm>
            <a:off x="392112" y="6513827"/>
            <a:ext cx="10287000" cy="109124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10"/>
          <p:cNvSpPr txBox="1"/>
          <p:nvPr/>
        </p:nvSpPr>
        <p:spPr>
          <a:xfrm>
            <a:off x="8067581" y="6610902"/>
            <a:ext cx="265811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spcBef>
                <a:spcPts val="5"/>
              </a:spcBef>
            </a:pPr>
            <a:r>
              <a:rPr sz="1000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1000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1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7160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7101" y="0"/>
            <a:ext cx="12214225" cy="604520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xfrm>
            <a:off x="392113" y="604520"/>
            <a:ext cx="10906046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ZA" sz="3200" spc="15" dirty="0" smtClean="0"/>
              <a:t>Conclusion</a:t>
            </a:r>
            <a:endParaRPr sz="3200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4"/>
          </p:nvPr>
        </p:nvSpPr>
        <p:spPr>
          <a:xfrm>
            <a:off x="392111" y="1301751"/>
            <a:ext cx="10906047" cy="4288353"/>
          </a:xfrm>
        </p:spPr>
        <p:txBody>
          <a:bodyPr/>
          <a:lstStyle/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Font typeface="Wingdings" panose="05000000000000000000" pitchFamily="2" charset="2"/>
              <a:buChar char=""/>
            </a:pPr>
            <a:endParaRPr lang="en-ZA" altLang="en-US" sz="2000" dirty="0" smtClean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spcAft>
                <a:spcPts val="1000"/>
              </a:spcAft>
              <a:buFont typeface="Wingdings" panose="05000000000000000000" pitchFamily="2" charset="2"/>
              <a:buChar char=""/>
            </a:pPr>
            <a:r>
              <a:rPr lang="en-ZA" altLang="en-US" sz="2800" dirty="0" smtClean="0">
                <a:latin typeface="Arial" panose="020B0604020202020204" pitchFamily="34" charset="0"/>
              </a:rPr>
              <a:t>  </a:t>
            </a:r>
            <a:r>
              <a:rPr lang="en-ZA" altLang="en-US" sz="2800" dirty="0" err="1" smtClean="0">
                <a:latin typeface="Arial" panose="020B0604020202020204" pitchFamily="34" charset="0"/>
              </a:rPr>
              <a:t>OFO</a:t>
            </a:r>
            <a:r>
              <a:rPr lang="en-ZA" altLang="en-US" sz="2800" dirty="0" smtClean="0">
                <a:latin typeface="Arial" panose="020B0604020202020204" pitchFamily="34" charset="0"/>
              </a:rPr>
              <a:t> </a:t>
            </a:r>
            <a:r>
              <a:rPr lang="en-ZA" altLang="en-US" sz="2800" dirty="0">
                <a:latin typeface="Arial" panose="020B0604020202020204" pitchFamily="34" charset="0"/>
              </a:rPr>
              <a:t>code advance appropriate and coherent </a:t>
            </a:r>
            <a:r>
              <a:rPr lang="en-ZA" altLang="en-US" sz="2800" b="1" dirty="0">
                <a:solidFill>
                  <a:srgbClr val="00B050"/>
                </a:solidFill>
                <a:latin typeface="Arial" panose="020B0604020202020204" pitchFamily="34" charset="0"/>
              </a:rPr>
              <a:t>Skills Planning</a:t>
            </a:r>
            <a:r>
              <a:rPr lang="en-ZA" altLang="en-US" sz="2800" dirty="0">
                <a:solidFill>
                  <a:srgbClr val="00B050"/>
                </a:solidFill>
                <a:latin typeface="Arial" panose="020B0604020202020204" pitchFamily="34" charset="0"/>
              </a:rPr>
              <a:t> </a:t>
            </a:r>
            <a:r>
              <a:rPr lang="en-ZA" altLang="en-US" sz="2800" dirty="0" smtClean="0">
                <a:latin typeface="Arial" panose="020B0604020202020204" pitchFamily="34" charset="0"/>
              </a:rPr>
              <a:t>as</a:t>
            </a:r>
            <a:br>
              <a:rPr lang="en-ZA" altLang="en-US" sz="2800" dirty="0" smtClean="0">
                <a:latin typeface="Arial" panose="020B0604020202020204" pitchFamily="34" charset="0"/>
              </a:rPr>
            </a:br>
            <a:r>
              <a:rPr lang="en-ZA" altLang="en-US" sz="2800" dirty="0" smtClean="0">
                <a:latin typeface="Arial" panose="020B0604020202020204" pitchFamily="34" charset="0"/>
              </a:rPr>
              <a:t>    well </a:t>
            </a:r>
            <a:r>
              <a:rPr lang="en-ZA" altLang="en-US" sz="2800" dirty="0">
                <a:latin typeface="Arial" panose="020B0604020202020204" pitchFamily="34" charset="0"/>
              </a:rPr>
              <a:t>as </a:t>
            </a:r>
            <a:r>
              <a:rPr lang="en-ZA" altLang="en-US" sz="2800" b="1" dirty="0">
                <a:solidFill>
                  <a:srgbClr val="00B050"/>
                </a:solidFill>
                <a:latin typeface="Arial" panose="020B0604020202020204" pitchFamily="34" charset="0"/>
              </a:rPr>
              <a:t>Occupational Qualification </a:t>
            </a:r>
            <a:r>
              <a:rPr lang="en-ZA" altLang="en-US" sz="2800" b="1" dirty="0" smtClean="0">
                <a:solidFill>
                  <a:srgbClr val="00B050"/>
                </a:solidFill>
                <a:latin typeface="Arial" panose="020B0604020202020204" pitchFamily="34" charset="0"/>
              </a:rPr>
              <a:t>Development</a:t>
            </a:r>
            <a:r>
              <a:rPr lang="en-ZA" altLang="en-US" sz="2800" dirty="0" smtClean="0">
                <a:latin typeface="Arial" panose="020B0604020202020204" pitchFamily="34" charset="0"/>
              </a:rPr>
              <a:t>.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 typeface="Wingdings" panose="05000000000000000000" pitchFamily="2" charset="2"/>
              <a:buChar char=""/>
            </a:pPr>
            <a:r>
              <a:rPr lang="en-ZA" altLang="en-US" sz="2800" dirty="0" smtClean="0">
                <a:latin typeface="Arial" panose="020B0604020202020204" pitchFamily="34" charset="0"/>
              </a:rPr>
              <a:t>  Link </a:t>
            </a:r>
            <a:r>
              <a:rPr lang="en-ZA" altLang="en-US" sz="2800" dirty="0">
                <a:latin typeface="Arial" panose="020B0604020202020204" pitchFamily="34" charset="0"/>
              </a:rPr>
              <a:t>key </a:t>
            </a:r>
            <a:r>
              <a:rPr lang="en-ZA" altLang="en-US" sz="2800" b="1" dirty="0">
                <a:solidFill>
                  <a:schemeClr val="tx2"/>
                </a:solidFill>
                <a:latin typeface="Arial" panose="020B0604020202020204" pitchFamily="34" charset="0"/>
              </a:rPr>
              <a:t>job titles to occupation</a:t>
            </a:r>
            <a:r>
              <a:rPr lang="en-ZA" altLang="en-US" sz="2800" dirty="0">
                <a:latin typeface="Arial" panose="020B0604020202020204" pitchFamily="34" charset="0"/>
              </a:rPr>
              <a:t>.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 typeface="Wingdings" panose="05000000000000000000" pitchFamily="2" charset="2"/>
              <a:buChar char=""/>
            </a:pPr>
            <a:r>
              <a:rPr lang="en-ZA" altLang="en-US" sz="2800" dirty="0" smtClean="0">
                <a:latin typeface="Arial" panose="020B0604020202020204" pitchFamily="34" charset="0"/>
              </a:rPr>
              <a:t>  Remove </a:t>
            </a:r>
            <a:r>
              <a:rPr lang="en-ZA" altLang="en-US" sz="2800" dirty="0" smtClean="0">
                <a:latin typeface="Arial" panose="020B0604020202020204" pitchFamily="34" charset="0"/>
              </a:rPr>
              <a:t>indicators of seniority e.g. </a:t>
            </a:r>
            <a:r>
              <a:rPr lang="en-ZA" altLang="en-US" sz="28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chief, senior, junior, etc</a:t>
            </a:r>
            <a:r>
              <a:rPr lang="en-ZA" altLang="en-US" sz="2800" dirty="0" smtClean="0">
                <a:solidFill>
                  <a:srgbClr val="C00000"/>
                </a:solidFill>
                <a:latin typeface="Arial" panose="020B0604020202020204" pitchFamily="34" charset="0"/>
              </a:rPr>
              <a:t>.</a:t>
            </a:r>
            <a:endParaRPr lang="en-ZA" altLang="en-US" sz="2800" dirty="0" smtClean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spcAft>
                <a:spcPts val="1000"/>
              </a:spcAft>
              <a:buFont typeface="Wingdings" panose="05000000000000000000" pitchFamily="2" charset="2"/>
              <a:buChar char=""/>
            </a:pPr>
            <a:r>
              <a:rPr lang="en-ZA" altLang="en-US" sz="2800" dirty="0" smtClean="0">
                <a:latin typeface="Arial" panose="020B0604020202020204" pitchFamily="34" charset="0"/>
              </a:rPr>
              <a:t>  </a:t>
            </a:r>
            <a:r>
              <a:rPr lang="en-ZA" altLang="en-US" sz="2800" dirty="0" err="1" smtClean="0">
                <a:latin typeface="Arial" panose="020B0604020202020204" pitchFamily="34" charset="0"/>
              </a:rPr>
              <a:t>OFO</a:t>
            </a:r>
            <a:r>
              <a:rPr lang="en-ZA" altLang="en-US" sz="2800" dirty="0" smtClean="0">
                <a:latin typeface="Arial" panose="020B0604020202020204" pitchFamily="34" charset="0"/>
              </a:rPr>
              <a:t> </a:t>
            </a:r>
            <a:r>
              <a:rPr lang="en-ZA" altLang="en-US" sz="2800" dirty="0">
                <a:latin typeface="Arial" panose="020B0604020202020204" pitchFamily="34" charset="0"/>
              </a:rPr>
              <a:t>codes are continuously updated in response to technical </a:t>
            </a:r>
            <a:r>
              <a:rPr lang="en-ZA" altLang="en-US" sz="2800" dirty="0" smtClean="0">
                <a:latin typeface="Arial" panose="020B0604020202020204" pitchFamily="34" charset="0"/>
              </a:rPr>
              <a:t/>
            </a:r>
            <a:br>
              <a:rPr lang="en-ZA" altLang="en-US" sz="2800" dirty="0" smtClean="0">
                <a:latin typeface="Arial" panose="020B0604020202020204" pitchFamily="34" charset="0"/>
              </a:rPr>
            </a:br>
            <a:r>
              <a:rPr lang="en-ZA" altLang="en-US" sz="2800" dirty="0" smtClean="0">
                <a:latin typeface="Arial" panose="020B0604020202020204" pitchFamily="34" charset="0"/>
              </a:rPr>
              <a:t>    advances </a:t>
            </a:r>
            <a:r>
              <a:rPr lang="en-ZA" altLang="en-US" sz="2800" dirty="0">
                <a:latin typeface="Arial" panose="020B0604020202020204" pitchFamily="34" charset="0"/>
              </a:rPr>
              <a:t>and changing business practices – new occupations.</a:t>
            </a:r>
          </a:p>
          <a:p>
            <a:endParaRPr lang="en-ZA" dirty="0"/>
          </a:p>
        </p:txBody>
      </p:sp>
      <p:sp>
        <p:nvSpPr>
          <p:cNvPr id="13" name="object 8"/>
          <p:cNvSpPr/>
          <p:nvPr/>
        </p:nvSpPr>
        <p:spPr>
          <a:xfrm>
            <a:off x="11060112" y="5814380"/>
            <a:ext cx="888448" cy="9030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" name="object 9"/>
          <p:cNvSpPr/>
          <p:nvPr/>
        </p:nvSpPr>
        <p:spPr>
          <a:xfrm>
            <a:off x="383558" y="6501778"/>
            <a:ext cx="10287000" cy="109124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10"/>
          <p:cNvSpPr txBox="1"/>
          <p:nvPr/>
        </p:nvSpPr>
        <p:spPr>
          <a:xfrm>
            <a:off x="8067581" y="6610902"/>
            <a:ext cx="265811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spcBef>
                <a:spcPts val="5"/>
              </a:spcBef>
            </a:pPr>
            <a:r>
              <a:rPr sz="1000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1000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1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92360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86930" y="1"/>
            <a:ext cx="3498215" cy="743585"/>
          </a:xfrm>
          <a:custGeom>
            <a:avLst/>
            <a:gdLst/>
            <a:ahLst/>
            <a:cxnLst/>
            <a:rect l="l" t="t" r="r" b="b"/>
            <a:pathLst>
              <a:path w="3498215" h="743585">
                <a:moveTo>
                  <a:pt x="3497495" y="0"/>
                </a:moveTo>
                <a:lnTo>
                  <a:pt x="0" y="0"/>
                </a:lnTo>
                <a:lnTo>
                  <a:pt x="3498100" y="743528"/>
                </a:lnTo>
                <a:lnTo>
                  <a:pt x="3498100" y="295"/>
                </a:lnTo>
                <a:lnTo>
                  <a:pt x="3497495" y="0"/>
                </a:lnTo>
                <a:close/>
              </a:path>
            </a:pathLst>
          </a:custGeom>
          <a:solidFill>
            <a:srgbClr val="0061AB">
              <a:alpha val="3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0" y="1"/>
            <a:ext cx="12355512" cy="2179955"/>
          </a:xfrm>
          <a:custGeom>
            <a:avLst/>
            <a:gdLst/>
            <a:ahLst/>
            <a:cxnLst/>
            <a:rect l="l" t="t" r="r" b="b"/>
            <a:pathLst>
              <a:path w="9156065" h="2179955">
                <a:moveTo>
                  <a:pt x="9155206" y="0"/>
                </a:moveTo>
                <a:lnTo>
                  <a:pt x="0" y="0"/>
                </a:lnTo>
                <a:lnTo>
                  <a:pt x="0" y="233248"/>
                </a:lnTo>
                <a:lnTo>
                  <a:pt x="9155811" y="2179359"/>
                </a:lnTo>
                <a:lnTo>
                  <a:pt x="9155811" y="295"/>
                </a:lnTo>
                <a:lnTo>
                  <a:pt x="9155206" y="0"/>
                </a:lnTo>
                <a:close/>
              </a:path>
            </a:pathLst>
          </a:custGeom>
          <a:solidFill>
            <a:srgbClr val="0061AB">
              <a:alpha val="3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0" name="object 30"/>
          <p:cNvSpPr txBox="1">
            <a:spLocks noGrp="1"/>
          </p:cNvSpPr>
          <p:nvPr>
            <p:ph type="ctrTitle"/>
          </p:nvPr>
        </p:nvSpPr>
        <p:spPr>
          <a:xfrm>
            <a:off x="3060898" y="2487346"/>
            <a:ext cx="4949428" cy="1243930"/>
          </a:xfrm>
          <a:prstGeom prst="rect">
            <a:avLst/>
          </a:prstGeom>
          <a:effectLst>
            <a:glow rad="228600">
              <a:srgbClr val="002060">
                <a:alpha val="40000"/>
              </a:srgbClr>
            </a:glow>
          </a:effectLst>
        </p:spPr>
        <p:txBody>
          <a:bodyPr vert="horz" wrap="square" lIns="0" tIns="12700" rIns="0" bIns="0" rtlCol="0">
            <a:spAutoFit/>
          </a:bodyPr>
          <a:lstStyle/>
          <a:p>
            <a:pPr marL="12700"/>
            <a:r>
              <a:rPr lang="en-ZA" sz="4000" spc="-30" dirty="0" smtClean="0"/>
              <a:t>QUESTIONS  </a:t>
            </a:r>
            <a:r>
              <a:rPr lang="en-ZA" sz="8000" spc="-30" dirty="0" smtClean="0">
                <a:solidFill>
                  <a:srgbClr val="FFC000"/>
                </a:solidFill>
              </a:rPr>
              <a:t>?</a:t>
            </a:r>
            <a:endParaRPr sz="8000" dirty="0">
              <a:solidFill>
                <a:srgbClr val="FFC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t>14</a:t>
            </a:fld>
            <a:endParaRPr lang="en-GB" dirty="0"/>
          </a:p>
        </p:txBody>
      </p:sp>
      <p:pic>
        <p:nvPicPr>
          <p:cNvPr id="32" name="Picture 3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45941" y="4525147"/>
            <a:ext cx="2438521" cy="2163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bject 9"/>
          <p:cNvSpPr/>
          <p:nvPr/>
        </p:nvSpPr>
        <p:spPr>
          <a:xfrm>
            <a:off x="392112" y="6513827"/>
            <a:ext cx="10287000" cy="109124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10"/>
          <p:cNvSpPr txBox="1"/>
          <p:nvPr/>
        </p:nvSpPr>
        <p:spPr>
          <a:xfrm>
            <a:off x="8067581" y="6610902"/>
            <a:ext cx="265811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spcBef>
                <a:spcPts val="5"/>
              </a:spcBef>
            </a:pPr>
            <a:r>
              <a:rPr sz="1000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1000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1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16870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86930" y="1"/>
            <a:ext cx="3498215" cy="743585"/>
          </a:xfrm>
          <a:custGeom>
            <a:avLst/>
            <a:gdLst/>
            <a:ahLst/>
            <a:cxnLst/>
            <a:rect l="l" t="t" r="r" b="b"/>
            <a:pathLst>
              <a:path w="3498215" h="743585">
                <a:moveTo>
                  <a:pt x="3497495" y="0"/>
                </a:moveTo>
                <a:lnTo>
                  <a:pt x="0" y="0"/>
                </a:lnTo>
                <a:lnTo>
                  <a:pt x="3498100" y="743528"/>
                </a:lnTo>
                <a:lnTo>
                  <a:pt x="3498100" y="295"/>
                </a:lnTo>
                <a:lnTo>
                  <a:pt x="3497495" y="0"/>
                </a:lnTo>
                <a:close/>
              </a:path>
            </a:pathLst>
          </a:custGeom>
          <a:solidFill>
            <a:srgbClr val="0061AB">
              <a:alpha val="3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1" y="1"/>
            <a:ext cx="12214224" cy="2179955"/>
          </a:xfrm>
          <a:custGeom>
            <a:avLst/>
            <a:gdLst/>
            <a:ahLst/>
            <a:cxnLst/>
            <a:rect l="l" t="t" r="r" b="b"/>
            <a:pathLst>
              <a:path w="9156065" h="2179955">
                <a:moveTo>
                  <a:pt x="9155206" y="0"/>
                </a:moveTo>
                <a:lnTo>
                  <a:pt x="0" y="0"/>
                </a:lnTo>
                <a:lnTo>
                  <a:pt x="0" y="233248"/>
                </a:lnTo>
                <a:lnTo>
                  <a:pt x="9155811" y="2179359"/>
                </a:lnTo>
                <a:lnTo>
                  <a:pt x="9155811" y="295"/>
                </a:lnTo>
                <a:lnTo>
                  <a:pt x="9155206" y="0"/>
                </a:lnTo>
                <a:close/>
              </a:path>
            </a:pathLst>
          </a:custGeom>
          <a:solidFill>
            <a:srgbClr val="0061AB">
              <a:alpha val="3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xfrm>
            <a:off x="2525712" y="2115228"/>
            <a:ext cx="8001000" cy="13670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/>
            <a:r>
              <a:rPr lang="en-ZA" sz="6000" spc="-30" dirty="0" smtClean="0"/>
              <a:t>Thank you! </a:t>
            </a:r>
            <a:r>
              <a:rPr lang="en-ZA" sz="8800" spc="-30" dirty="0" smtClean="0">
                <a:solidFill>
                  <a:srgbClr val="FFC000"/>
                </a:solidFill>
                <a:sym typeface="Wingdings" panose="05000000000000000000" pitchFamily="2" charset="2"/>
              </a:rPr>
              <a:t></a:t>
            </a:r>
            <a:endParaRPr sz="8800" dirty="0">
              <a:solidFill>
                <a:srgbClr val="FFC000"/>
              </a:solidFill>
            </a:endParaRPr>
          </a:p>
        </p:txBody>
      </p:sp>
      <p:pic>
        <p:nvPicPr>
          <p:cNvPr id="32" name="Picture 3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45941" y="4525147"/>
            <a:ext cx="2438521" cy="2163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bject 9"/>
          <p:cNvSpPr/>
          <p:nvPr/>
        </p:nvSpPr>
        <p:spPr>
          <a:xfrm>
            <a:off x="392112" y="6513827"/>
            <a:ext cx="10287000" cy="109124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10"/>
          <p:cNvSpPr txBox="1"/>
          <p:nvPr/>
        </p:nvSpPr>
        <p:spPr>
          <a:xfrm>
            <a:off x="8067581" y="6610902"/>
            <a:ext cx="265811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spcBef>
                <a:spcPts val="5"/>
              </a:spcBef>
            </a:pPr>
            <a:r>
              <a:rPr sz="1000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1000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6912" y="4310919"/>
            <a:ext cx="603281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b="1" dirty="0" smtClean="0">
                <a:solidFill>
                  <a:srgbClr val="0070C0"/>
                </a:solidFill>
              </a:rPr>
              <a:t>Switch board: 011 087 5500</a:t>
            </a:r>
          </a:p>
          <a:p>
            <a:r>
              <a:rPr lang="en-ZA" sz="2800" b="1" dirty="0" smtClean="0">
                <a:solidFill>
                  <a:srgbClr val="0070C0"/>
                </a:solidFill>
              </a:rPr>
              <a:t>Call Centre: 011 087 5555</a:t>
            </a:r>
          </a:p>
          <a:p>
            <a:r>
              <a:rPr lang="en-ZA" sz="2800" b="1" dirty="0" smtClean="0">
                <a:solidFill>
                  <a:schemeClr val="bg2">
                    <a:lumMod val="25000"/>
                  </a:schemeClr>
                </a:solidFill>
              </a:rPr>
              <a:t>Follow us on Facebook</a:t>
            </a:r>
          </a:p>
          <a:p>
            <a:r>
              <a:rPr lang="en-ZA" sz="2800" b="1" dirty="0" smtClean="0">
                <a:solidFill>
                  <a:schemeClr val="bg2">
                    <a:lumMod val="25000"/>
                  </a:schemeClr>
                </a:solidFill>
              </a:rPr>
              <a:t>www.sasseta.org.za</a:t>
            </a:r>
            <a:endParaRPr lang="en-ZA" sz="28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222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1441</TotalTime>
  <Words>649</Words>
  <Application>Microsoft Office PowerPoint</Application>
  <PresentationFormat>Custom</PresentationFormat>
  <Paragraphs>186</Paragraphs>
  <Slides>15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Arial Black</vt:lpstr>
      <vt:lpstr>Calibri</vt:lpstr>
      <vt:lpstr>Times New Roman</vt:lpstr>
      <vt:lpstr>Wingdings</vt:lpstr>
      <vt:lpstr>Office Theme</vt:lpstr>
      <vt:lpstr>WELCOME TO THE  SASSETA 2019 ROAD SHOW   Presented by (Research Department) </vt:lpstr>
      <vt:lpstr>Contents </vt:lpstr>
      <vt:lpstr>What is OFO?</vt:lpstr>
      <vt:lpstr>Purpose of the OFO</vt:lpstr>
      <vt:lpstr>Key definitions…</vt:lpstr>
      <vt:lpstr>Key definitions</vt:lpstr>
      <vt:lpstr>The structure of the OFO</vt:lpstr>
      <vt:lpstr> OFO, Skills levels and  NQF levels</vt:lpstr>
      <vt:lpstr>Example</vt:lpstr>
      <vt:lpstr>Example …</vt:lpstr>
      <vt:lpstr>Who uses the OFO?</vt:lpstr>
      <vt:lpstr>Tips for using the OFO</vt:lpstr>
      <vt:lpstr>Conclusion</vt:lpstr>
      <vt:lpstr>QUESTIONS  ?</vt:lpstr>
      <vt:lpstr>Thank you! 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 TEMPLATE_4</dc:title>
  <dc:creator>Isabel Bowden;Ruth Molefe;Ramolobi R. Matlala</dc:creator>
  <cp:lastModifiedBy>Isabel Bowden</cp:lastModifiedBy>
  <cp:revision>100</cp:revision>
  <cp:lastPrinted>2019-02-05T10:14:18Z</cp:lastPrinted>
  <dcterms:created xsi:type="dcterms:W3CDTF">2017-12-04T07:37:51Z</dcterms:created>
  <dcterms:modified xsi:type="dcterms:W3CDTF">2019-02-12T12:22:00Z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2017-12-03T00:00:00Z</vt:filetime>
  </property>
  <property fmtid="{D5CDD505-2E9C-101B-9397-08002B2CF9AE}" pid="3" name="Creator">
    <vt:lpwstr>Adobe Illustrator CS6 (Macintosh)</vt:lpwstr>
  </property>
  <property fmtid="{D5CDD505-2E9C-101B-9397-08002B2CF9AE}" pid="4" name="LastSaved">
    <vt:filetime>2017-12-04T00:00:00Z</vt:filetime>
  </property>
</Properties>
</file>