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08" r:id="rId2"/>
    <p:sldId id="257" r:id="rId3"/>
    <p:sldId id="322" r:id="rId4"/>
    <p:sldId id="323" r:id="rId5"/>
    <p:sldId id="324" r:id="rId6"/>
    <p:sldId id="328" r:id="rId7"/>
    <p:sldId id="325" r:id="rId8"/>
    <p:sldId id="326" r:id="rId9"/>
    <p:sldId id="327" r:id="rId10"/>
    <p:sldId id="329" r:id="rId11"/>
    <p:sldId id="330" r:id="rId12"/>
    <p:sldId id="332" r:id="rId13"/>
    <p:sldId id="316" r:id="rId14"/>
    <p:sldId id="331" r:id="rId15"/>
    <p:sldId id="317" r:id="rId16"/>
    <p:sldId id="321" r:id="rId17"/>
  </p:sldIdLst>
  <p:sldSz cx="12214225" cy="6870700"/>
  <p:notesSz cx="9169400" cy="6870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86182" autoAdjust="0"/>
  </p:normalViewPr>
  <p:slideViewPr>
    <p:cSldViewPr>
      <p:cViewPr varScale="1">
        <p:scale>
          <a:sx n="60" d="100"/>
          <a:sy n="60" d="100"/>
        </p:scale>
        <p:origin x="1110" y="60"/>
      </p:cViewPr>
      <p:guideLst>
        <p:guide orient="horz" pos="2880"/>
        <p:guide pos="287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1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AC1497-CE8D-44B4-BF32-5A32612AE91E}" type="doc">
      <dgm:prSet loTypeId="urn:microsoft.com/office/officeart/2005/8/layout/bProcess3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40D68300-42CF-4790-963F-6A87F3B4A12B}">
      <dgm:prSet phldrT="[Text]"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Advert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F357DF-941A-4EED-A3BD-02D340167623}" type="parTrans" cxnId="{A7728ACB-189D-462A-9FFE-0A790D7BCA82}">
      <dgm:prSet/>
      <dgm:spPr/>
      <dgm:t>
        <a:bodyPr/>
        <a:lstStyle/>
        <a:p>
          <a:endParaRPr lang="en-ZA"/>
        </a:p>
      </dgm:t>
    </dgm:pt>
    <dgm:pt modelId="{45A40F25-F682-424C-9B12-71CEE71146E1}" type="sibTrans" cxnId="{A7728ACB-189D-462A-9FFE-0A790D7BCA82}">
      <dgm:prSet/>
      <dgm:spPr>
        <a:ln w="38100"/>
      </dgm:spPr>
      <dgm:t>
        <a:bodyPr/>
        <a:lstStyle/>
        <a:p>
          <a:endParaRPr lang="en-ZA" dirty="0">
            <a:solidFill>
              <a:srgbClr val="FFC000"/>
            </a:solidFill>
          </a:endParaRPr>
        </a:p>
      </dgm:t>
    </dgm:pt>
    <dgm:pt modelId="{D9422024-76A4-45D1-86BE-68F569B9F666}">
      <dgm:prSet phldrT="[Text]"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Submission of WSP and ATR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6BA6B0-2B01-40CE-9C60-6BB24529954A}" type="parTrans" cxnId="{0FFC4DAC-8A9D-4852-831D-99A4CC4E9312}">
      <dgm:prSet/>
      <dgm:spPr/>
      <dgm:t>
        <a:bodyPr/>
        <a:lstStyle/>
        <a:p>
          <a:endParaRPr lang="en-ZA"/>
        </a:p>
      </dgm:t>
    </dgm:pt>
    <dgm:pt modelId="{5619FB3E-42F8-4C7B-AB58-1D387DED0C7C}" type="sibTrans" cxnId="{0FFC4DAC-8A9D-4852-831D-99A4CC4E9312}">
      <dgm:prSet/>
      <dgm:spPr>
        <a:ln w="38100"/>
      </dgm:spPr>
      <dgm:t>
        <a:bodyPr/>
        <a:lstStyle/>
        <a:p>
          <a:endParaRPr lang="en-ZA" dirty="0"/>
        </a:p>
      </dgm:t>
    </dgm:pt>
    <dgm:pt modelId="{BF7CD17F-A79C-4780-BD72-69F90025E755}">
      <dgm:prSet phldrT="[Text]"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Evaluation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1787A0-6650-44A7-A27D-A7D433CD2D41}" type="parTrans" cxnId="{AFE51F6E-B63C-438B-B640-3ADC3EAAEF59}">
      <dgm:prSet/>
      <dgm:spPr/>
      <dgm:t>
        <a:bodyPr/>
        <a:lstStyle/>
        <a:p>
          <a:endParaRPr lang="en-ZA"/>
        </a:p>
      </dgm:t>
    </dgm:pt>
    <dgm:pt modelId="{948DE837-2FE3-4A56-A244-37DA8B45C0F7}" type="sibTrans" cxnId="{AFE51F6E-B63C-438B-B640-3ADC3EAAEF59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en-ZA" dirty="0"/>
        </a:p>
      </dgm:t>
    </dgm:pt>
    <dgm:pt modelId="{38A0AF44-CFFA-4F79-BAC9-1D391F3FA78C}">
      <dgm:prSet phldrT="[Text]"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Pre-approval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F882C0-83C0-4DA3-9ECE-416ED57D1A17}" type="parTrans" cxnId="{F6A3EBDB-5FAC-42CD-8842-3D7F67597500}">
      <dgm:prSet/>
      <dgm:spPr/>
      <dgm:t>
        <a:bodyPr/>
        <a:lstStyle/>
        <a:p>
          <a:endParaRPr lang="en-ZA"/>
        </a:p>
      </dgm:t>
    </dgm:pt>
    <dgm:pt modelId="{F044FF4B-2CDC-4693-85F8-4E8C09588F53}" type="sibTrans" cxnId="{F6A3EBDB-5FAC-42CD-8842-3D7F67597500}">
      <dgm:prSet/>
      <dgm:spPr>
        <a:ln w="38100"/>
      </dgm:spPr>
      <dgm:t>
        <a:bodyPr/>
        <a:lstStyle/>
        <a:p>
          <a:endParaRPr lang="en-ZA" dirty="0"/>
        </a:p>
      </dgm:t>
    </dgm:pt>
    <dgm:pt modelId="{DAC3D2F4-F85A-4FCE-A3A8-3EDEEA917E31}">
      <dgm:prSet phldrT="[Text]"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Final Approval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5544C9-7A11-4F58-82BA-31BC4D58379C}" type="parTrans" cxnId="{0544BDFF-EDF2-4D9B-BBE7-8BD4861A043B}">
      <dgm:prSet/>
      <dgm:spPr/>
      <dgm:t>
        <a:bodyPr/>
        <a:lstStyle/>
        <a:p>
          <a:endParaRPr lang="en-ZA"/>
        </a:p>
      </dgm:t>
    </dgm:pt>
    <dgm:pt modelId="{0295D168-68DC-48F1-9D07-B21E5760CB8F}" type="sibTrans" cxnId="{0544BDFF-EDF2-4D9B-BBE7-8BD4861A043B}">
      <dgm:prSet/>
      <dgm:spPr>
        <a:ln w="38100"/>
      </dgm:spPr>
      <dgm:t>
        <a:bodyPr/>
        <a:lstStyle/>
        <a:p>
          <a:endParaRPr lang="en-ZA" dirty="0"/>
        </a:p>
      </dgm:t>
    </dgm:pt>
    <dgm:pt modelId="{52F1D898-95D0-45B0-8E7B-2FD9B2DF87F7}">
      <dgm:prSet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Payment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878BDE-B78B-4E41-9D8A-7AB9B116D14F}" type="parTrans" cxnId="{216312A5-61BC-4E41-A494-E88A978C051E}">
      <dgm:prSet/>
      <dgm:spPr/>
      <dgm:t>
        <a:bodyPr/>
        <a:lstStyle/>
        <a:p>
          <a:endParaRPr lang="en-ZA"/>
        </a:p>
      </dgm:t>
    </dgm:pt>
    <dgm:pt modelId="{9BBD75D8-F7E5-4CAC-8CF8-092F4A25CA26}" type="sibTrans" cxnId="{216312A5-61BC-4E41-A494-E88A978C051E}">
      <dgm:prSet/>
      <dgm:spPr>
        <a:ln w="38100"/>
      </dgm:spPr>
      <dgm:t>
        <a:bodyPr/>
        <a:lstStyle/>
        <a:p>
          <a:endParaRPr lang="en-ZA" dirty="0"/>
        </a:p>
      </dgm:t>
    </dgm:pt>
    <dgm:pt modelId="{C1176D8A-2D59-4977-925A-62142C2D7EE8}">
      <dgm:prSet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Payment Confirmation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DF8F5F-748B-4B4A-B98A-DB4CD55833A6}" type="parTrans" cxnId="{AB2A9BD5-A87E-4651-8F54-C75F4AF37C34}">
      <dgm:prSet/>
      <dgm:spPr/>
      <dgm:t>
        <a:bodyPr/>
        <a:lstStyle/>
        <a:p>
          <a:endParaRPr lang="en-ZA"/>
        </a:p>
      </dgm:t>
    </dgm:pt>
    <dgm:pt modelId="{BFFAFDF5-75D2-40CF-BD02-65E276C623D8}" type="sibTrans" cxnId="{AB2A9BD5-A87E-4651-8F54-C75F4AF37C34}">
      <dgm:prSet/>
      <dgm:spPr/>
      <dgm:t>
        <a:bodyPr/>
        <a:lstStyle/>
        <a:p>
          <a:endParaRPr lang="en-ZA"/>
        </a:p>
      </dgm:t>
    </dgm:pt>
    <dgm:pt modelId="{A3BB2F4F-E8F8-4660-B871-156418B8C4A0}">
      <dgm:prSet/>
      <dgm:spPr/>
      <dgm:t>
        <a:bodyPr/>
        <a:lstStyle/>
        <a:p>
          <a:r>
            <a:rPr lang="en-ZA" b="1" dirty="0" smtClean="0">
              <a:latin typeface="Arial" panose="020B0604020202020204" pitchFamily="34" charset="0"/>
              <a:cs typeface="Arial" panose="020B0604020202020204" pitchFamily="34" charset="0"/>
            </a:rPr>
            <a:t>AOR</a:t>
          </a:r>
          <a:endParaRPr lang="en-ZA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855BAF-63BB-4B4C-AB99-CA5B1D54B699}" type="parTrans" cxnId="{5ACEF535-6B20-46DA-BE9E-1CA42F0A96DE}">
      <dgm:prSet/>
      <dgm:spPr/>
      <dgm:t>
        <a:bodyPr/>
        <a:lstStyle/>
        <a:p>
          <a:endParaRPr lang="en-ZA"/>
        </a:p>
      </dgm:t>
    </dgm:pt>
    <dgm:pt modelId="{D7372786-AF9C-4033-9DF2-C86F1A38E034}" type="sibTrans" cxnId="{5ACEF535-6B20-46DA-BE9E-1CA42F0A96DE}">
      <dgm:prSet/>
      <dgm:spPr>
        <a:ln w="38100"/>
      </dgm:spPr>
      <dgm:t>
        <a:bodyPr/>
        <a:lstStyle/>
        <a:p>
          <a:endParaRPr lang="en-ZA" dirty="0"/>
        </a:p>
      </dgm:t>
    </dgm:pt>
    <dgm:pt modelId="{B092196D-C6C9-4E3C-947C-49A7AAB73012}" type="pres">
      <dgm:prSet presAssocID="{C5AC1497-CE8D-44B4-BF32-5A32612AE91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1AF58E3A-0619-42E1-95AC-C43224BE737A}" type="pres">
      <dgm:prSet presAssocID="{40D68300-42CF-4790-963F-6A87F3B4A12B}" presName="node" presStyleLbl="node1" presStyleIdx="0" presStyleCnt="8" custLinFactNeighborX="-3958" custLinFactNeighborY="-4579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2F2D472-42A8-4E45-B71B-2575F229732A}" type="pres">
      <dgm:prSet presAssocID="{45A40F25-F682-424C-9B12-71CEE71146E1}" presName="sibTrans" presStyleLbl="sibTrans1D1" presStyleIdx="0" presStyleCnt="7"/>
      <dgm:spPr/>
      <dgm:t>
        <a:bodyPr/>
        <a:lstStyle/>
        <a:p>
          <a:endParaRPr lang="en-ZA"/>
        </a:p>
      </dgm:t>
    </dgm:pt>
    <dgm:pt modelId="{47A776C1-97EB-4D58-9AF0-A4F5F6A4245B}" type="pres">
      <dgm:prSet presAssocID="{45A40F25-F682-424C-9B12-71CEE71146E1}" presName="connectorText" presStyleLbl="sibTrans1D1" presStyleIdx="0" presStyleCnt="7"/>
      <dgm:spPr/>
      <dgm:t>
        <a:bodyPr/>
        <a:lstStyle/>
        <a:p>
          <a:endParaRPr lang="en-ZA"/>
        </a:p>
      </dgm:t>
    </dgm:pt>
    <dgm:pt modelId="{DE889C05-4AEE-48A0-B163-BDD586E9664E}" type="pres">
      <dgm:prSet presAssocID="{D9422024-76A4-45D1-86BE-68F569B9F666}" presName="node" presStyleLbl="node1" presStyleIdx="1" presStyleCnt="8" custLinFactNeighborX="-3283" custLinFactNeighborY="-4579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DF7EA6A-7616-4E68-9DBE-E69A3E7EEB3B}" type="pres">
      <dgm:prSet presAssocID="{5619FB3E-42F8-4C7B-AB58-1D387DED0C7C}" presName="sibTrans" presStyleLbl="sibTrans1D1" presStyleIdx="1" presStyleCnt="7"/>
      <dgm:spPr/>
      <dgm:t>
        <a:bodyPr/>
        <a:lstStyle/>
        <a:p>
          <a:endParaRPr lang="en-ZA"/>
        </a:p>
      </dgm:t>
    </dgm:pt>
    <dgm:pt modelId="{A722583E-839F-4330-A540-45098240DAF9}" type="pres">
      <dgm:prSet presAssocID="{5619FB3E-42F8-4C7B-AB58-1D387DED0C7C}" presName="connectorText" presStyleLbl="sibTrans1D1" presStyleIdx="1" presStyleCnt="7"/>
      <dgm:spPr/>
      <dgm:t>
        <a:bodyPr/>
        <a:lstStyle/>
        <a:p>
          <a:endParaRPr lang="en-ZA"/>
        </a:p>
      </dgm:t>
    </dgm:pt>
    <dgm:pt modelId="{8EA0F34B-E492-44E2-B36D-EA1BC5919ECE}" type="pres">
      <dgm:prSet presAssocID="{A3BB2F4F-E8F8-4660-B871-156418B8C4A0}" presName="node" presStyleLbl="node1" presStyleIdx="2" presStyleCnt="8" custLinFactNeighborX="-7745" custLinFactNeighborY="-4579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1F75F10-8D7A-4708-B67D-F6A00F3BA909}" type="pres">
      <dgm:prSet presAssocID="{D7372786-AF9C-4033-9DF2-C86F1A38E034}" presName="sibTrans" presStyleLbl="sibTrans1D1" presStyleIdx="2" presStyleCnt="7"/>
      <dgm:spPr/>
      <dgm:t>
        <a:bodyPr/>
        <a:lstStyle/>
        <a:p>
          <a:endParaRPr lang="en-ZA"/>
        </a:p>
      </dgm:t>
    </dgm:pt>
    <dgm:pt modelId="{5A7D228A-7B85-4A2C-9729-032729C2C513}" type="pres">
      <dgm:prSet presAssocID="{D7372786-AF9C-4033-9DF2-C86F1A38E034}" presName="connectorText" presStyleLbl="sibTrans1D1" presStyleIdx="2" presStyleCnt="7"/>
      <dgm:spPr/>
      <dgm:t>
        <a:bodyPr/>
        <a:lstStyle/>
        <a:p>
          <a:endParaRPr lang="en-ZA"/>
        </a:p>
      </dgm:t>
    </dgm:pt>
    <dgm:pt modelId="{ABE06F1A-4D9D-4D35-B870-ED45D88DDE34}" type="pres">
      <dgm:prSet presAssocID="{BF7CD17F-A79C-4780-BD72-69F90025E755}" presName="node" presStyleLbl="node1" presStyleIdx="3" presStyleCnt="8" custLinFactNeighborX="-9806" custLinFactNeighborY="-4579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999BDC8-829C-4C25-801B-41EE2890BB3C}" type="pres">
      <dgm:prSet presAssocID="{948DE837-2FE3-4A56-A244-37DA8B45C0F7}" presName="sibTrans" presStyleLbl="sibTrans1D1" presStyleIdx="3" presStyleCnt="7"/>
      <dgm:spPr/>
      <dgm:t>
        <a:bodyPr/>
        <a:lstStyle/>
        <a:p>
          <a:endParaRPr lang="en-ZA"/>
        </a:p>
      </dgm:t>
    </dgm:pt>
    <dgm:pt modelId="{1AF96B67-0D71-4DD7-9DB0-CED6FB30E2D2}" type="pres">
      <dgm:prSet presAssocID="{948DE837-2FE3-4A56-A244-37DA8B45C0F7}" presName="connectorText" presStyleLbl="sibTrans1D1" presStyleIdx="3" presStyleCnt="7"/>
      <dgm:spPr/>
      <dgm:t>
        <a:bodyPr/>
        <a:lstStyle/>
        <a:p>
          <a:endParaRPr lang="en-ZA"/>
        </a:p>
      </dgm:t>
    </dgm:pt>
    <dgm:pt modelId="{9F20A758-7B88-40AD-B493-AC4D4E742C08}" type="pres">
      <dgm:prSet presAssocID="{38A0AF44-CFFA-4F79-BAC9-1D391F3FA78C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6E45C8C-3237-4F53-9048-40E7B007CA92}" type="pres">
      <dgm:prSet presAssocID="{F044FF4B-2CDC-4693-85F8-4E8C09588F53}" presName="sibTrans" presStyleLbl="sibTrans1D1" presStyleIdx="4" presStyleCnt="7"/>
      <dgm:spPr/>
      <dgm:t>
        <a:bodyPr/>
        <a:lstStyle/>
        <a:p>
          <a:endParaRPr lang="en-ZA"/>
        </a:p>
      </dgm:t>
    </dgm:pt>
    <dgm:pt modelId="{FE41A3AB-B60E-4F22-819B-E95B4C2FDDD3}" type="pres">
      <dgm:prSet presAssocID="{F044FF4B-2CDC-4693-85F8-4E8C09588F53}" presName="connectorText" presStyleLbl="sibTrans1D1" presStyleIdx="4" presStyleCnt="7"/>
      <dgm:spPr/>
      <dgm:t>
        <a:bodyPr/>
        <a:lstStyle/>
        <a:p>
          <a:endParaRPr lang="en-ZA"/>
        </a:p>
      </dgm:t>
    </dgm:pt>
    <dgm:pt modelId="{CA07E956-1029-45CB-9032-C4AF98DAFF4D}" type="pres">
      <dgm:prSet presAssocID="{DAC3D2F4-F85A-4FCE-A3A8-3EDEEA917E3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9A6400D-7B8F-4BED-BD6D-DDE91FFCBE61}" type="pres">
      <dgm:prSet presAssocID="{0295D168-68DC-48F1-9D07-B21E5760CB8F}" presName="sibTrans" presStyleLbl="sibTrans1D1" presStyleIdx="5" presStyleCnt="7"/>
      <dgm:spPr/>
      <dgm:t>
        <a:bodyPr/>
        <a:lstStyle/>
        <a:p>
          <a:endParaRPr lang="en-ZA"/>
        </a:p>
      </dgm:t>
    </dgm:pt>
    <dgm:pt modelId="{AE6834EC-08A5-4E7F-A845-2201E9FEC643}" type="pres">
      <dgm:prSet presAssocID="{0295D168-68DC-48F1-9D07-B21E5760CB8F}" presName="connectorText" presStyleLbl="sibTrans1D1" presStyleIdx="5" presStyleCnt="7"/>
      <dgm:spPr/>
      <dgm:t>
        <a:bodyPr/>
        <a:lstStyle/>
        <a:p>
          <a:endParaRPr lang="en-ZA"/>
        </a:p>
      </dgm:t>
    </dgm:pt>
    <dgm:pt modelId="{9958811F-82B6-4018-9849-62383EBD98A7}" type="pres">
      <dgm:prSet presAssocID="{52F1D898-95D0-45B0-8E7B-2FD9B2DF87F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CC25718-A253-4DC5-8D99-2BA1ED0B2099}" type="pres">
      <dgm:prSet presAssocID="{9BBD75D8-F7E5-4CAC-8CF8-092F4A25CA26}" presName="sibTrans" presStyleLbl="sibTrans1D1" presStyleIdx="6" presStyleCnt="7"/>
      <dgm:spPr/>
      <dgm:t>
        <a:bodyPr/>
        <a:lstStyle/>
        <a:p>
          <a:endParaRPr lang="en-ZA"/>
        </a:p>
      </dgm:t>
    </dgm:pt>
    <dgm:pt modelId="{4D9D910D-B9A7-4C68-9D2C-78F895B9A6D8}" type="pres">
      <dgm:prSet presAssocID="{9BBD75D8-F7E5-4CAC-8CF8-092F4A25CA26}" presName="connectorText" presStyleLbl="sibTrans1D1" presStyleIdx="6" presStyleCnt="7"/>
      <dgm:spPr/>
      <dgm:t>
        <a:bodyPr/>
        <a:lstStyle/>
        <a:p>
          <a:endParaRPr lang="en-ZA"/>
        </a:p>
      </dgm:t>
    </dgm:pt>
    <dgm:pt modelId="{0EF71EC3-1510-49AF-B5E1-16FD8E8A8605}" type="pres">
      <dgm:prSet presAssocID="{C1176D8A-2D59-4977-925A-62142C2D7EE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0544BDFF-EDF2-4D9B-BBE7-8BD4861A043B}" srcId="{C5AC1497-CE8D-44B4-BF32-5A32612AE91E}" destId="{DAC3D2F4-F85A-4FCE-A3A8-3EDEEA917E31}" srcOrd="5" destOrd="0" parTransId="{F65544C9-7A11-4F58-82BA-31BC4D58379C}" sibTransId="{0295D168-68DC-48F1-9D07-B21E5760CB8F}"/>
    <dgm:cxn modelId="{B1D530A8-5873-4508-B368-67714B5097A3}" type="presOf" srcId="{BF7CD17F-A79C-4780-BD72-69F90025E755}" destId="{ABE06F1A-4D9D-4D35-B870-ED45D88DDE34}" srcOrd="0" destOrd="0" presId="urn:microsoft.com/office/officeart/2005/8/layout/bProcess3"/>
    <dgm:cxn modelId="{D89C9B0B-379D-4EB8-9E33-88E4C2641390}" type="presOf" srcId="{F044FF4B-2CDC-4693-85F8-4E8C09588F53}" destId="{FE41A3AB-B60E-4F22-819B-E95B4C2FDDD3}" srcOrd="1" destOrd="0" presId="urn:microsoft.com/office/officeart/2005/8/layout/bProcess3"/>
    <dgm:cxn modelId="{076ECC9A-FAA2-469F-9F2D-2481D56F53C7}" type="presOf" srcId="{948DE837-2FE3-4A56-A244-37DA8B45C0F7}" destId="{1AF96B67-0D71-4DD7-9DB0-CED6FB30E2D2}" srcOrd="1" destOrd="0" presId="urn:microsoft.com/office/officeart/2005/8/layout/bProcess3"/>
    <dgm:cxn modelId="{D760EEE7-1A67-4C26-9041-C2CA3A26876D}" type="presOf" srcId="{948DE837-2FE3-4A56-A244-37DA8B45C0F7}" destId="{1999BDC8-829C-4C25-801B-41EE2890BB3C}" srcOrd="0" destOrd="0" presId="urn:microsoft.com/office/officeart/2005/8/layout/bProcess3"/>
    <dgm:cxn modelId="{104EB744-07A0-4D3F-8FAC-80525F03A334}" type="presOf" srcId="{DAC3D2F4-F85A-4FCE-A3A8-3EDEEA917E31}" destId="{CA07E956-1029-45CB-9032-C4AF98DAFF4D}" srcOrd="0" destOrd="0" presId="urn:microsoft.com/office/officeart/2005/8/layout/bProcess3"/>
    <dgm:cxn modelId="{F6A3EBDB-5FAC-42CD-8842-3D7F67597500}" srcId="{C5AC1497-CE8D-44B4-BF32-5A32612AE91E}" destId="{38A0AF44-CFFA-4F79-BAC9-1D391F3FA78C}" srcOrd="4" destOrd="0" parTransId="{BEF882C0-83C0-4DA3-9ECE-416ED57D1A17}" sibTransId="{F044FF4B-2CDC-4693-85F8-4E8C09588F53}"/>
    <dgm:cxn modelId="{770872C0-44D3-4CF1-BE63-DFC0C4FCC4A2}" type="presOf" srcId="{D7372786-AF9C-4033-9DF2-C86F1A38E034}" destId="{5A7D228A-7B85-4A2C-9729-032729C2C513}" srcOrd="1" destOrd="0" presId="urn:microsoft.com/office/officeart/2005/8/layout/bProcess3"/>
    <dgm:cxn modelId="{1D3EDC7E-427E-4CC7-B83C-2B8057C220E3}" type="presOf" srcId="{45A40F25-F682-424C-9B12-71CEE71146E1}" destId="{47A776C1-97EB-4D58-9AF0-A4F5F6A4245B}" srcOrd="1" destOrd="0" presId="urn:microsoft.com/office/officeart/2005/8/layout/bProcess3"/>
    <dgm:cxn modelId="{AB2A9BD5-A87E-4651-8F54-C75F4AF37C34}" srcId="{C5AC1497-CE8D-44B4-BF32-5A32612AE91E}" destId="{C1176D8A-2D59-4977-925A-62142C2D7EE8}" srcOrd="7" destOrd="0" parTransId="{7EDF8F5F-748B-4B4A-B98A-DB4CD55833A6}" sibTransId="{BFFAFDF5-75D2-40CF-BD02-65E276C623D8}"/>
    <dgm:cxn modelId="{5ACEF535-6B20-46DA-BE9E-1CA42F0A96DE}" srcId="{C5AC1497-CE8D-44B4-BF32-5A32612AE91E}" destId="{A3BB2F4F-E8F8-4660-B871-156418B8C4A0}" srcOrd="2" destOrd="0" parTransId="{64855BAF-63BB-4B4C-AB99-CA5B1D54B699}" sibTransId="{D7372786-AF9C-4033-9DF2-C86F1A38E034}"/>
    <dgm:cxn modelId="{216312A5-61BC-4E41-A494-E88A978C051E}" srcId="{C5AC1497-CE8D-44B4-BF32-5A32612AE91E}" destId="{52F1D898-95D0-45B0-8E7B-2FD9B2DF87F7}" srcOrd="6" destOrd="0" parTransId="{90878BDE-B78B-4E41-9D8A-7AB9B116D14F}" sibTransId="{9BBD75D8-F7E5-4CAC-8CF8-092F4A25CA26}"/>
    <dgm:cxn modelId="{8DC42832-CCE0-4BAE-817F-7C861F7C5304}" type="presOf" srcId="{0295D168-68DC-48F1-9D07-B21E5760CB8F}" destId="{79A6400D-7B8F-4BED-BD6D-DDE91FFCBE61}" srcOrd="0" destOrd="0" presId="urn:microsoft.com/office/officeart/2005/8/layout/bProcess3"/>
    <dgm:cxn modelId="{83B65822-7910-4DC2-B5A2-1A919054AA2C}" type="presOf" srcId="{38A0AF44-CFFA-4F79-BAC9-1D391F3FA78C}" destId="{9F20A758-7B88-40AD-B493-AC4D4E742C08}" srcOrd="0" destOrd="0" presId="urn:microsoft.com/office/officeart/2005/8/layout/bProcess3"/>
    <dgm:cxn modelId="{FE975DED-E4BA-48FC-A1F6-6155F6ED3BEF}" type="presOf" srcId="{40D68300-42CF-4790-963F-6A87F3B4A12B}" destId="{1AF58E3A-0619-42E1-95AC-C43224BE737A}" srcOrd="0" destOrd="0" presId="urn:microsoft.com/office/officeart/2005/8/layout/bProcess3"/>
    <dgm:cxn modelId="{512E99C7-7412-40F5-A927-25FAE1E5A706}" type="presOf" srcId="{52F1D898-95D0-45B0-8E7B-2FD9B2DF87F7}" destId="{9958811F-82B6-4018-9849-62383EBD98A7}" srcOrd="0" destOrd="0" presId="urn:microsoft.com/office/officeart/2005/8/layout/bProcess3"/>
    <dgm:cxn modelId="{DD5B48B9-FEE5-43D1-9359-E4A8DBED0710}" type="presOf" srcId="{45A40F25-F682-424C-9B12-71CEE71146E1}" destId="{72F2D472-42A8-4E45-B71B-2575F229732A}" srcOrd="0" destOrd="0" presId="urn:microsoft.com/office/officeart/2005/8/layout/bProcess3"/>
    <dgm:cxn modelId="{0E22687E-BB01-42C5-8880-3227FB8B3E27}" type="presOf" srcId="{F044FF4B-2CDC-4693-85F8-4E8C09588F53}" destId="{C6E45C8C-3237-4F53-9048-40E7B007CA92}" srcOrd="0" destOrd="0" presId="urn:microsoft.com/office/officeart/2005/8/layout/bProcess3"/>
    <dgm:cxn modelId="{23450D12-8C81-4A52-A792-74BB1A4628BE}" type="presOf" srcId="{0295D168-68DC-48F1-9D07-B21E5760CB8F}" destId="{AE6834EC-08A5-4E7F-A845-2201E9FEC643}" srcOrd="1" destOrd="0" presId="urn:microsoft.com/office/officeart/2005/8/layout/bProcess3"/>
    <dgm:cxn modelId="{A7728ACB-189D-462A-9FFE-0A790D7BCA82}" srcId="{C5AC1497-CE8D-44B4-BF32-5A32612AE91E}" destId="{40D68300-42CF-4790-963F-6A87F3B4A12B}" srcOrd="0" destOrd="0" parTransId="{1DF357DF-941A-4EED-A3BD-02D340167623}" sibTransId="{45A40F25-F682-424C-9B12-71CEE71146E1}"/>
    <dgm:cxn modelId="{D24077EE-09A7-4FB2-98B7-AB0D591E9749}" type="presOf" srcId="{5619FB3E-42F8-4C7B-AB58-1D387DED0C7C}" destId="{A722583E-839F-4330-A540-45098240DAF9}" srcOrd="1" destOrd="0" presId="urn:microsoft.com/office/officeart/2005/8/layout/bProcess3"/>
    <dgm:cxn modelId="{0A2FD56D-5567-4BF2-BF9F-CDD62E451D45}" type="presOf" srcId="{A3BB2F4F-E8F8-4660-B871-156418B8C4A0}" destId="{8EA0F34B-E492-44E2-B36D-EA1BC5919ECE}" srcOrd="0" destOrd="0" presId="urn:microsoft.com/office/officeart/2005/8/layout/bProcess3"/>
    <dgm:cxn modelId="{05E3A242-2D8A-423D-AAC4-9A84ECF21170}" type="presOf" srcId="{9BBD75D8-F7E5-4CAC-8CF8-092F4A25CA26}" destId="{0CC25718-A253-4DC5-8D99-2BA1ED0B2099}" srcOrd="0" destOrd="0" presId="urn:microsoft.com/office/officeart/2005/8/layout/bProcess3"/>
    <dgm:cxn modelId="{64B7CC82-C0CC-45A7-9EEC-C36058357CFF}" type="presOf" srcId="{5619FB3E-42F8-4C7B-AB58-1D387DED0C7C}" destId="{2DF7EA6A-7616-4E68-9DBE-E69A3E7EEB3B}" srcOrd="0" destOrd="0" presId="urn:microsoft.com/office/officeart/2005/8/layout/bProcess3"/>
    <dgm:cxn modelId="{16AE8619-3C12-4523-995F-BF64E5F652DC}" type="presOf" srcId="{C1176D8A-2D59-4977-925A-62142C2D7EE8}" destId="{0EF71EC3-1510-49AF-B5E1-16FD8E8A8605}" srcOrd="0" destOrd="0" presId="urn:microsoft.com/office/officeart/2005/8/layout/bProcess3"/>
    <dgm:cxn modelId="{BBA645EC-65D1-4EFB-833D-171E9E2EF757}" type="presOf" srcId="{C5AC1497-CE8D-44B4-BF32-5A32612AE91E}" destId="{B092196D-C6C9-4E3C-947C-49A7AAB73012}" srcOrd="0" destOrd="0" presId="urn:microsoft.com/office/officeart/2005/8/layout/bProcess3"/>
    <dgm:cxn modelId="{7DCC8766-9294-48B2-80A3-131CCDEC494A}" type="presOf" srcId="{D7372786-AF9C-4033-9DF2-C86F1A38E034}" destId="{C1F75F10-8D7A-4708-B67D-F6A00F3BA909}" srcOrd="0" destOrd="0" presId="urn:microsoft.com/office/officeart/2005/8/layout/bProcess3"/>
    <dgm:cxn modelId="{0FFC4DAC-8A9D-4852-831D-99A4CC4E9312}" srcId="{C5AC1497-CE8D-44B4-BF32-5A32612AE91E}" destId="{D9422024-76A4-45D1-86BE-68F569B9F666}" srcOrd="1" destOrd="0" parTransId="{426BA6B0-2B01-40CE-9C60-6BB24529954A}" sibTransId="{5619FB3E-42F8-4C7B-AB58-1D387DED0C7C}"/>
    <dgm:cxn modelId="{AFE51F6E-B63C-438B-B640-3ADC3EAAEF59}" srcId="{C5AC1497-CE8D-44B4-BF32-5A32612AE91E}" destId="{BF7CD17F-A79C-4780-BD72-69F90025E755}" srcOrd="3" destOrd="0" parTransId="{011787A0-6650-44A7-A27D-A7D433CD2D41}" sibTransId="{948DE837-2FE3-4A56-A244-37DA8B45C0F7}"/>
    <dgm:cxn modelId="{A8B3642A-C2A9-4776-B394-EEBB34936928}" type="presOf" srcId="{D9422024-76A4-45D1-86BE-68F569B9F666}" destId="{DE889C05-4AEE-48A0-B163-BDD586E9664E}" srcOrd="0" destOrd="0" presId="urn:microsoft.com/office/officeart/2005/8/layout/bProcess3"/>
    <dgm:cxn modelId="{A458F65B-DFB3-45C5-8CAB-275DAED27D67}" type="presOf" srcId="{9BBD75D8-F7E5-4CAC-8CF8-092F4A25CA26}" destId="{4D9D910D-B9A7-4C68-9D2C-78F895B9A6D8}" srcOrd="1" destOrd="0" presId="urn:microsoft.com/office/officeart/2005/8/layout/bProcess3"/>
    <dgm:cxn modelId="{12391185-1938-47D6-AC09-86396A70F09A}" type="presParOf" srcId="{B092196D-C6C9-4E3C-947C-49A7AAB73012}" destId="{1AF58E3A-0619-42E1-95AC-C43224BE737A}" srcOrd="0" destOrd="0" presId="urn:microsoft.com/office/officeart/2005/8/layout/bProcess3"/>
    <dgm:cxn modelId="{BDA8A8B3-A4E6-4127-8851-14488DB61E85}" type="presParOf" srcId="{B092196D-C6C9-4E3C-947C-49A7AAB73012}" destId="{72F2D472-42A8-4E45-B71B-2575F229732A}" srcOrd="1" destOrd="0" presId="urn:microsoft.com/office/officeart/2005/8/layout/bProcess3"/>
    <dgm:cxn modelId="{EDABB63E-5576-49A8-B58B-8F45E2B04F6D}" type="presParOf" srcId="{72F2D472-42A8-4E45-B71B-2575F229732A}" destId="{47A776C1-97EB-4D58-9AF0-A4F5F6A4245B}" srcOrd="0" destOrd="0" presId="urn:microsoft.com/office/officeart/2005/8/layout/bProcess3"/>
    <dgm:cxn modelId="{455D43F2-FE74-4990-8FA8-B3153CE4E0B2}" type="presParOf" srcId="{B092196D-C6C9-4E3C-947C-49A7AAB73012}" destId="{DE889C05-4AEE-48A0-B163-BDD586E9664E}" srcOrd="2" destOrd="0" presId="urn:microsoft.com/office/officeart/2005/8/layout/bProcess3"/>
    <dgm:cxn modelId="{3FB1FCB4-21DD-4CB3-9A9E-5587AB007CA2}" type="presParOf" srcId="{B092196D-C6C9-4E3C-947C-49A7AAB73012}" destId="{2DF7EA6A-7616-4E68-9DBE-E69A3E7EEB3B}" srcOrd="3" destOrd="0" presId="urn:microsoft.com/office/officeart/2005/8/layout/bProcess3"/>
    <dgm:cxn modelId="{20DEB868-2607-4098-8F84-26E29B46429A}" type="presParOf" srcId="{2DF7EA6A-7616-4E68-9DBE-E69A3E7EEB3B}" destId="{A722583E-839F-4330-A540-45098240DAF9}" srcOrd="0" destOrd="0" presId="urn:microsoft.com/office/officeart/2005/8/layout/bProcess3"/>
    <dgm:cxn modelId="{A6B02BA9-2AA7-416A-93E7-5C6957C6AF24}" type="presParOf" srcId="{B092196D-C6C9-4E3C-947C-49A7AAB73012}" destId="{8EA0F34B-E492-44E2-B36D-EA1BC5919ECE}" srcOrd="4" destOrd="0" presId="urn:microsoft.com/office/officeart/2005/8/layout/bProcess3"/>
    <dgm:cxn modelId="{104A283A-C246-4724-A795-B47AB918E002}" type="presParOf" srcId="{B092196D-C6C9-4E3C-947C-49A7AAB73012}" destId="{C1F75F10-8D7A-4708-B67D-F6A00F3BA909}" srcOrd="5" destOrd="0" presId="urn:microsoft.com/office/officeart/2005/8/layout/bProcess3"/>
    <dgm:cxn modelId="{E75F8A76-E36D-4E12-8122-3F90409A2EF5}" type="presParOf" srcId="{C1F75F10-8D7A-4708-B67D-F6A00F3BA909}" destId="{5A7D228A-7B85-4A2C-9729-032729C2C513}" srcOrd="0" destOrd="0" presId="urn:microsoft.com/office/officeart/2005/8/layout/bProcess3"/>
    <dgm:cxn modelId="{FC549195-BABB-46DD-9D74-F7BD3B3523BE}" type="presParOf" srcId="{B092196D-C6C9-4E3C-947C-49A7AAB73012}" destId="{ABE06F1A-4D9D-4D35-B870-ED45D88DDE34}" srcOrd="6" destOrd="0" presId="urn:microsoft.com/office/officeart/2005/8/layout/bProcess3"/>
    <dgm:cxn modelId="{A0063A10-2A8C-4B4F-B121-100576857BBE}" type="presParOf" srcId="{B092196D-C6C9-4E3C-947C-49A7AAB73012}" destId="{1999BDC8-829C-4C25-801B-41EE2890BB3C}" srcOrd="7" destOrd="0" presId="urn:microsoft.com/office/officeart/2005/8/layout/bProcess3"/>
    <dgm:cxn modelId="{81D4290C-32DA-476B-AE65-36524806C36E}" type="presParOf" srcId="{1999BDC8-829C-4C25-801B-41EE2890BB3C}" destId="{1AF96B67-0D71-4DD7-9DB0-CED6FB30E2D2}" srcOrd="0" destOrd="0" presId="urn:microsoft.com/office/officeart/2005/8/layout/bProcess3"/>
    <dgm:cxn modelId="{DBD37D36-562F-4E35-B8F6-C9E8BE0C69E7}" type="presParOf" srcId="{B092196D-C6C9-4E3C-947C-49A7AAB73012}" destId="{9F20A758-7B88-40AD-B493-AC4D4E742C08}" srcOrd="8" destOrd="0" presId="urn:microsoft.com/office/officeart/2005/8/layout/bProcess3"/>
    <dgm:cxn modelId="{ECF434C0-9659-4002-85C2-0DD34B1DBF44}" type="presParOf" srcId="{B092196D-C6C9-4E3C-947C-49A7AAB73012}" destId="{C6E45C8C-3237-4F53-9048-40E7B007CA92}" srcOrd="9" destOrd="0" presId="urn:microsoft.com/office/officeart/2005/8/layout/bProcess3"/>
    <dgm:cxn modelId="{63475D77-F69A-4CFB-8C61-544F091FDC59}" type="presParOf" srcId="{C6E45C8C-3237-4F53-9048-40E7B007CA92}" destId="{FE41A3AB-B60E-4F22-819B-E95B4C2FDDD3}" srcOrd="0" destOrd="0" presId="urn:microsoft.com/office/officeart/2005/8/layout/bProcess3"/>
    <dgm:cxn modelId="{1BF051E3-B694-4B60-978B-C153E0FD8553}" type="presParOf" srcId="{B092196D-C6C9-4E3C-947C-49A7AAB73012}" destId="{CA07E956-1029-45CB-9032-C4AF98DAFF4D}" srcOrd="10" destOrd="0" presId="urn:microsoft.com/office/officeart/2005/8/layout/bProcess3"/>
    <dgm:cxn modelId="{C716B79D-7EA7-4A53-86C8-DA637430D536}" type="presParOf" srcId="{B092196D-C6C9-4E3C-947C-49A7AAB73012}" destId="{79A6400D-7B8F-4BED-BD6D-DDE91FFCBE61}" srcOrd="11" destOrd="0" presId="urn:microsoft.com/office/officeart/2005/8/layout/bProcess3"/>
    <dgm:cxn modelId="{FE5ACC06-7A22-47D0-873A-9CFDDAFD0614}" type="presParOf" srcId="{79A6400D-7B8F-4BED-BD6D-DDE91FFCBE61}" destId="{AE6834EC-08A5-4E7F-A845-2201E9FEC643}" srcOrd="0" destOrd="0" presId="urn:microsoft.com/office/officeart/2005/8/layout/bProcess3"/>
    <dgm:cxn modelId="{3619731E-44BF-4C19-AEC5-658FE0D4057D}" type="presParOf" srcId="{B092196D-C6C9-4E3C-947C-49A7AAB73012}" destId="{9958811F-82B6-4018-9849-62383EBD98A7}" srcOrd="12" destOrd="0" presId="urn:microsoft.com/office/officeart/2005/8/layout/bProcess3"/>
    <dgm:cxn modelId="{8A2662D9-FB0F-4E32-BBC5-87212C573DF4}" type="presParOf" srcId="{B092196D-C6C9-4E3C-947C-49A7AAB73012}" destId="{0CC25718-A253-4DC5-8D99-2BA1ED0B2099}" srcOrd="13" destOrd="0" presId="urn:microsoft.com/office/officeart/2005/8/layout/bProcess3"/>
    <dgm:cxn modelId="{2D818610-12B0-4360-B811-EA7513020738}" type="presParOf" srcId="{0CC25718-A253-4DC5-8D99-2BA1ED0B2099}" destId="{4D9D910D-B9A7-4C68-9D2C-78F895B9A6D8}" srcOrd="0" destOrd="0" presId="urn:microsoft.com/office/officeart/2005/8/layout/bProcess3"/>
    <dgm:cxn modelId="{A58D7F67-357E-40FC-A248-CFF28987D2D3}" type="presParOf" srcId="{B092196D-C6C9-4E3C-947C-49A7AAB73012}" destId="{0EF71EC3-1510-49AF-B5E1-16FD8E8A8605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2D472-42A8-4E45-B71B-2575F229732A}">
      <dsp:nvSpPr>
        <dsp:cNvPr id="0" name=""/>
        <dsp:cNvSpPr/>
      </dsp:nvSpPr>
      <dsp:spPr>
        <a:xfrm>
          <a:off x="2493762" y="714428"/>
          <a:ext cx="4637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779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>
            <a:solidFill>
              <a:srgbClr val="FFC000"/>
            </a:solidFill>
          </a:endParaRPr>
        </a:p>
      </dsp:txBody>
      <dsp:txXfrm>
        <a:off x="2713292" y="757278"/>
        <a:ext cx="24718" cy="5739"/>
      </dsp:txXfrm>
    </dsp:sp>
    <dsp:sp modelId="{1AF58E3A-0619-42E1-95AC-C43224BE737A}">
      <dsp:nvSpPr>
        <dsp:cNvPr id="0" name=""/>
        <dsp:cNvSpPr/>
      </dsp:nvSpPr>
      <dsp:spPr>
        <a:xfrm>
          <a:off x="0" y="11479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Advert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1479"/>
        <a:ext cx="2495562" cy="1497337"/>
      </dsp:txXfrm>
    </dsp:sp>
    <dsp:sp modelId="{2DF7EA6A-7616-4E68-9DBE-E69A3E7EEB3B}">
      <dsp:nvSpPr>
        <dsp:cNvPr id="0" name=""/>
        <dsp:cNvSpPr/>
      </dsp:nvSpPr>
      <dsp:spPr>
        <a:xfrm>
          <a:off x="5483704" y="714428"/>
          <a:ext cx="4320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2027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5688152" y="757278"/>
        <a:ext cx="23131" cy="5739"/>
      </dsp:txXfrm>
    </dsp:sp>
    <dsp:sp modelId="{DE889C05-4AEE-48A0-B163-BDD586E9664E}">
      <dsp:nvSpPr>
        <dsp:cNvPr id="0" name=""/>
        <dsp:cNvSpPr/>
      </dsp:nvSpPr>
      <dsp:spPr>
        <a:xfrm>
          <a:off x="2989942" y="11479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637824"/>
                <a:satOff val="3843"/>
                <a:lumOff val="308"/>
                <a:alphaOff val="0"/>
                <a:tint val="50000"/>
                <a:satMod val="300000"/>
              </a:schemeClr>
            </a:gs>
            <a:gs pos="35000">
              <a:schemeClr val="accent4">
                <a:hueOff val="-637824"/>
                <a:satOff val="3843"/>
                <a:lumOff val="308"/>
                <a:alphaOff val="0"/>
                <a:tint val="37000"/>
                <a:satMod val="300000"/>
              </a:schemeClr>
            </a:gs>
            <a:gs pos="100000">
              <a:schemeClr val="accent4">
                <a:hueOff val="-637824"/>
                <a:satOff val="3843"/>
                <a:lumOff val="30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Submission of WSP and ATR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9942" y="11479"/>
        <a:ext cx="2495562" cy="1497337"/>
      </dsp:txXfrm>
    </dsp:sp>
    <dsp:sp modelId="{C1F75F10-8D7A-4708-B67D-F6A00F3BA909}">
      <dsp:nvSpPr>
        <dsp:cNvPr id="0" name=""/>
        <dsp:cNvSpPr/>
      </dsp:nvSpPr>
      <dsp:spPr>
        <a:xfrm>
          <a:off x="8441894" y="714428"/>
          <a:ext cx="4919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945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8674804" y="757278"/>
        <a:ext cx="26127" cy="5739"/>
      </dsp:txXfrm>
    </dsp:sp>
    <dsp:sp modelId="{8EA0F34B-E492-44E2-B36D-EA1BC5919ECE}">
      <dsp:nvSpPr>
        <dsp:cNvPr id="0" name=""/>
        <dsp:cNvSpPr/>
      </dsp:nvSpPr>
      <dsp:spPr>
        <a:xfrm>
          <a:off x="5948132" y="11479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1275649"/>
                <a:satOff val="7685"/>
                <a:lumOff val="616"/>
                <a:alphaOff val="0"/>
                <a:tint val="50000"/>
                <a:satMod val="300000"/>
              </a:schemeClr>
            </a:gs>
            <a:gs pos="35000">
              <a:schemeClr val="accent4">
                <a:hueOff val="-1275649"/>
                <a:satOff val="7685"/>
                <a:lumOff val="616"/>
                <a:alphaOff val="0"/>
                <a:tint val="37000"/>
                <a:satMod val="300000"/>
              </a:schemeClr>
            </a:gs>
            <a:gs pos="100000">
              <a:schemeClr val="accent4">
                <a:hueOff val="-1275649"/>
                <a:satOff val="7685"/>
                <a:lumOff val="61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AOR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8132" y="11479"/>
        <a:ext cx="2495562" cy="1497337"/>
      </dsp:txXfrm>
    </dsp:sp>
    <dsp:sp modelId="{1999BDC8-829C-4C25-801B-41EE2890BB3C}">
      <dsp:nvSpPr>
        <dsp:cNvPr id="0" name=""/>
        <dsp:cNvSpPr/>
      </dsp:nvSpPr>
      <dsp:spPr>
        <a:xfrm>
          <a:off x="1250111" y="1507017"/>
          <a:ext cx="8963911" cy="1229085"/>
        </a:xfrm>
        <a:custGeom>
          <a:avLst/>
          <a:gdLst/>
          <a:ahLst/>
          <a:cxnLst/>
          <a:rect l="0" t="0" r="0" b="0"/>
          <a:pathLst>
            <a:path>
              <a:moveTo>
                <a:pt x="8963911" y="0"/>
              </a:moveTo>
              <a:lnTo>
                <a:pt x="8963911" y="631642"/>
              </a:lnTo>
              <a:lnTo>
                <a:pt x="0" y="631642"/>
              </a:lnTo>
              <a:lnTo>
                <a:pt x="0" y="1229085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5505766" y="2118689"/>
        <a:ext cx="452599" cy="5739"/>
      </dsp:txXfrm>
    </dsp:sp>
    <dsp:sp modelId="{ABE06F1A-4D9D-4D35-B870-ED45D88DDE34}">
      <dsp:nvSpPr>
        <dsp:cNvPr id="0" name=""/>
        <dsp:cNvSpPr/>
      </dsp:nvSpPr>
      <dsp:spPr>
        <a:xfrm>
          <a:off x="8966240" y="11479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1913473"/>
                <a:satOff val="11528"/>
                <a:lumOff val="924"/>
                <a:alphaOff val="0"/>
                <a:tint val="50000"/>
                <a:satMod val="300000"/>
              </a:schemeClr>
            </a:gs>
            <a:gs pos="35000">
              <a:schemeClr val="accent4">
                <a:hueOff val="-1913473"/>
                <a:satOff val="11528"/>
                <a:lumOff val="924"/>
                <a:alphaOff val="0"/>
                <a:tint val="37000"/>
                <a:satMod val="300000"/>
              </a:schemeClr>
            </a:gs>
            <a:gs pos="100000">
              <a:schemeClr val="accent4">
                <a:hueOff val="-1913473"/>
                <a:satOff val="11528"/>
                <a:lumOff val="92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Evaluation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66240" y="11479"/>
        <a:ext cx="2495562" cy="1497337"/>
      </dsp:txXfrm>
    </dsp:sp>
    <dsp:sp modelId="{C6E45C8C-3237-4F53-9048-40E7B007CA92}">
      <dsp:nvSpPr>
        <dsp:cNvPr id="0" name=""/>
        <dsp:cNvSpPr/>
      </dsp:nvSpPr>
      <dsp:spPr>
        <a:xfrm>
          <a:off x="2496092" y="3471450"/>
          <a:ext cx="5433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3379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2753432" y="3514301"/>
        <a:ext cx="28698" cy="5739"/>
      </dsp:txXfrm>
    </dsp:sp>
    <dsp:sp modelId="{9F20A758-7B88-40AD-B493-AC4D4E742C08}">
      <dsp:nvSpPr>
        <dsp:cNvPr id="0" name=""/>
        <dsp:cNvSpPr/>
      </dsp:nvSpPr>
      <dsp:spPr>
        <a:xfrm>
          <a:off x="2329" y="2768502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2551297"/>
                <a:satOff val="15371"/>
                <a:lumOff val="1232"/>
                <a:alphaOff val="0"/>
                <a:tint val="50000"/>
                <a:satMod val="300000"/>
              </a:schemeClr>
            </a:gs>
            <a:gs pos="35000">
              <a:schemeClr val="accent4">
                <a:hueOff val="-2551297"/>
                <a:satOff val="15371"/>
                <a:lumOff val="1232"/>
                <a:alphaOff val="0"/>
                <a:tint val="37000"/>
                <a:satMod val="300000"/>
              </a:schemeClr>
            </a:gs>
            <a:gs pos="100000">
              <a:schemeClr val="accent4">
                <a:hueOff val="-2551297"/>
                <a:satOff val="15371"/>
                <a:lumOff val="12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Pre-approval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29" y="2768502"/>
        <a:ext cx="2495562" cy="1497337"/>
      </dsp:txXfrm>
    </dsp:sp>
    <dsp:sp modelId="{79A6400D-7B8F-4BED-BD6D-DDE91FFCBE61}">
      <dsp:nvSpPr>
        <dsp:cNvPr id="0" name=""/>
        <dsp:cNvSpPr/>
      </dsp:nvSpPr>
      <dsp:spPr>
        <a:xfrm>
          <a:off x="5565634" y="3471450"/>
          <a:ext cx="5433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3379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5822974" y="3514301"/>
        <a:ext cx="28698" cy="5739"/>
      </dsp:txXfrm>
    </dsp:sp>
    <dsp:sp modelId="{CA07E956-1029-45CB-9032-C4AF98DAFF4D}">
      <dsp:nvSpPr>
        <dsp:cNvPr id="0" name=""/>
        <dsp:cNvSpPr/>
      </dsp:nvSpPr>
      <dsp:spPr>
        <a:xfrm>
          <a:off x="3071871" y="2768502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3189121"/>
                <a:satOff val="19214"/>
                <a:lumOff val="1540"/>
                <a:alphaOff val="0"/>
                <a:tint val="50000"/>
                <a:satMod val="300000"/>
              </a:schemeClr>
            </a:gs>
            <a:gs pos="35000">
              <a:schemeClr val="accent4">
                <a:hueOff val="-3189121"/>
                <a:satOff val="19214"/>
                <a:lumOff val="1540"/>
                <a:alphaOff val="0"/>
                <a:tint val="37000"/>
                <a:satMod val="300000"/>
              </a:schemeClr>
            </a:gs>
            <a:gs pos="100000">
              <a:schemeClr val="accent4">
                <a:hueOff val="-3189121"/>
                <a:satOff val="19214"/>
                <a:lumOff val="154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Final Approval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71871" y="2768502"/>
        <a:ext cx="2495562" cy="1497337"/>
      </dsp:txXfrm>
    </dsp:sp>
    <dsp:sp modelId="{0CC25718-A253-4DC5-8D99-2BA1ED0B2099}">
      <dsp:nvSpPr>
        <dsp:cNvPr id="0" name=""/>
        <dsp:cNvSpPr/>
      </dsp:nvSpPr>
      <dsp:spPr>
        <a:xfrm>
          <a:off x="8635176" y="3471450"/>
          <a:ext cx="5433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3379" y="45720"/>
              </a:lnTo>
            </a:path>
          </a:pathLst>
        </a:custGeom>
        <a:noFill/>
        <a:ln w="381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8892516" y="3514301"/>
        <a:ext cx="28698" cy="5739"/>
      </dsp:txXfrm>
    </dsp:sp>
    <dsp:sp modelId="{9958811F-82B6-4018-9849-62383EBD98A7}">
      <dsp:nvSpPr>
        <dsp:cNvPr id="0" name=""/>
        <dsp:cNvSpPr/>
      </dsp:nvSpPr>
      <dsp:spPr>
        <a:xfrm>
          <a:off x="6141413" y="2768502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3826945"/>
                <a:satOff val="23056"/>
                <a:lumOff val="1848"/>
                <a:alphaOff val="0"/>
                <a:tint val="50000"/>
                <a:satMod val="300000"/>
              </a:schemeClr>
            </a:gs>
            <a:gs pos="35000">
              <a:schemeClr val="accent4">
                <a:hueOff val="-3826945"/>
                <a:satOff val="23056"/>
                <a:lumOff val="1848"/>
                <a:alphaOff val="0"/>
                <a:tint val="37000"/>
                <a:satMod val="300000"/>
              </a:schemeClr>
            </a:gs>
            <a:gs pos="100000">
              <a:schemeClr val="accent4">
                <a:hueOff val="-3826945"/>
                <a:satOff val="23056"/>
                <a:lumOff val="184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Payment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41413" y="2768502"/>
        <a:ext cx="2495562" cy="1497337"/>
      </dsp:txXfrm>
    </dsp:sp>
    <dsp:sp modelId="{0EF71EC3-1510-49AF-B5E1-16FD8E8A8605}">
      <dsp:nvSpPr>
        <dsp:cNvPr id="0" name=""/>
        <dsp:cNvSpPr/>
      </dsp:nvSpPr>
      <dsp:spPr>
        <a:xfrm>
          <a:off x="9210955" y="2768502"/>
          <a:ext cx="2495562" cy="1497337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Payment Confirmation</a:t>
          </a:r>
          <a:endParaRPr lang="en-ZA" sz="2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10955" y="2768502"/>
        <a:ext cx="2495562" cy="1497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35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94300" y="0"/>
            <a:ext cx="39735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6B0EF-7F59-4EA7-ADC1-E4E907BA33F0}" type="datetimeFigureOut">
              <a:rPr lang="en-ZA" smtClean="0"/>
              <a:t>2019/02/11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26213"/>
            <a:ext cx="39735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94300" y="6526213"/>
            <a:ext cx="39735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95CC5-17C2-4142-9DA4-3A647DE33CA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10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735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94300" y="0"/>
            <a:ext cx="39735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0B493-5841-4ED9-8F3F-D5038387D5A2}" type="datetimeFigureOut">
              <a:rPr lang="en-ZA" smtClean="0"/>
              <a:t>2019/02/11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22538" y="858838"/>
            <a:ext cx="4124325" cy="2319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7575" y="3306763"/>
            <a:ext cx="7334250" cy="2705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26213"/>
            <a:ext cx="39735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94300" y="6526213"/>
            <a:ext cx="39735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85416-08DC-4E0A-8213-42D4931BB6DF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31582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08581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685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2291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8577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85416-08DC-4E0A-8213-42D4931BB6DF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3147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067" y="2129918"/>
            <a:ext cx="10382091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2134" y="3847593"/>
            <a:ext cx="85499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B25B-F369-4F78-9743-79A74B6647ED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8A43A-020C-4494-8918-6A55A42CFBDA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0712" y="1580261"/>
            <a:ext cx="5313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90326" y="1580261"/>
            <a:ext cx="5313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FEE70-8224-4148-A80C-6393F29307F7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05419-A363-4E72-A34E-73604F1DF8DC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12214225" cy="5532755"/>
          </a:xfrm>
          <a:custGeom>
            <a:avLst/>
            <a:gdLst/>
            <a:ahLst/>
            <a:cxnLst/>
            <a:rect l="l" t="t" r="r" b="b"/>
            <a:pathLst>
              <a:path w="9169400" h="5532755">
                <a:moveTo>
                  <a:pt x="9169400" y="5532208"/>
                </a:moveTo>
                <a:lnTo>
                  <a:pt x="0" y="5532208"/>
                </a:lnTo>
                <a:lnTo>
                  <a:pt x="0" y="0"/>
                </a:lnTo>
                <a:lnTo>
                  <a:pt x="9169400" y="0"/>
                </a:lnTo>
                <a:lnTo>
                  <a:pt x="9169400" y="5532208"/>
                </a:lnTo>
                <a:close/>
              </a:path>
            </a:pathLst>
          </a:custGeom>
          <a:solidFill>
            <a:srgbClr val="8B97AC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k object 17"/>
          <p:cNvSpPr/>
          <p:nvPr/>
        </p:nvSpPr>
        <p:spPr>
          <a:xfrm>
            <a:off x="5742207" y="3283"/>
            <a:ext cx="647252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0000">
              <a:alpha val="524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8" name="bk object 18"/>
          <p:cNvSpPr/>
          <p:nvPr/>
        </p:nvSpPr>
        <p:spPr>
          <a:xfrm>
            <a:off x="5742207" y="1"/>
            <a:ext cx="6472524" cy="714375"/>
          </a:xfrm>
          <a:custGeom>
            <a:avLst/>
            <a:gdLst/>
            <a:ahLst/>
            <a:cxnLst/>
            <a:rect l="l" t="t" r="r" b="b"/>
            <a:pathLst>
              <a:path w="4859020" h="714375">
                <a:moveTo>
                  <a:pt x="4858639" y="0"/>
                </a:moveTo>
                <a:lnTo>
                  <a:pt x="1052055" y="0"/>
                </a:lnTo>
                <a:lnTo>
                  <a:pt x="0" y="713905"/>
                </a:lnTo>
                <a:lnTo>
                  <a:pt x="4858639" y="268160"/>
                </a:lnTo>
                <a:lnTo>
                  <a:pt x="4858639" y="0"/>
                </a:lnTo>
                <a:close/>
              </a:path>
            </a:pathLst>
          </a:custGeom>
          <a:solidFill>
            <a:srgbClr val="0061AB">
              <a:alpha val="6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9" name="bk object 19"/>
          <p:cNvSpPr/>
          <p:nvPr/>
        </p:nvSpPr>
        <p:spPr>
          <a:xfrm>
            <a:off x="0" y="3286"/>
            <a:ext cx="714413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7144137" cy="1033780"/>
          </a:xfrm>
          <a:custGeom>
            <a:avLst/>
            <a:gdLst/>
            <a:ahLst/>
            <a:cxnLst/>
            <a:rect l="l" t="t" r="r" b="b"/>
            <a:pathLst>
              <a:path w="5363210" h="1033780">
                <a:moveTo>
                  <a:pt x="5362816" y="0"/>
                </a:moveTo>
                <a:lnTo>
                  <a:pt x="0" y="0"/>
                </a:lnTo>
                <a:lnTo>
                  <a:pt x="0" y="1033183"/>
                </a:lnTo>
                <a:lnTo>
                  <a:pt x="4310761" y="710298"/>
                </a:lnTo>
                <a:lnTo>
                  <a:pt x="536281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C4F51-17C4-4A46-8864-C1CF41B17E1A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2089" y="1488381"/>
            <a:ext cx="10110048" cy="91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8875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710" y="1313098"/>
            <a:ext cx="106408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52837" y="6389752"/>
            <a:ext cx="39085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10711" y="6389752"/>
            <a:ext cx="28092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6CE85-A1D6-4745-84AE-50C25AD7D2DB}" type="datetime1">
              <a:rPr lang="en-US" smtClean="0"/>
              <a:t>2/11/2019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94242" y="6389752"/>
            <a:ext cx="28092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allcentre@sasseta.org.z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/>
        </p:nvSpPr>
        <p:spPr>
          <a:xfrm flipH="1">
            <a:off x="-2" y="3892081"/>
            <a:ext cx="12214227" cy="2701280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7186930" y="-64168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-1" y="-64168"/>
            <a:ext cx="12214225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00981" y="2251660"/>
            <a:ext cx="11386836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-35" dirty="0" smtClean="0">
                <a:solidFill>
                  <a:schemeClr val="bg2">
                    <a:lumMod val="50000"/>
                  </a:schemeClr>
                </a:solidFill>
              </a:rPr>
              <a:t>WELCOME TO THE </a:t>
            </a:r>
            <a:br>
              <a:rPr lang="en-ZA" sz="3200" spc="-35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3200" spc="-35" dirty="0" smtClean="0">
                <a:solidFill>
                  <a:schemeClr val="bg2">
                    <a:lumMod val="50000"/>
                  </a:schemeClr>
                </a:solidFill>
              </a:rPr>
              <a:t>SASSETA 2019 ROADSHOW</a:t>
            </a:r>
            <a:r>
              <a:rPr lang="en-ZA" sz="3600" spc="-35" dirty="0" smtClean="0">
                <a:solidFill>
                  <a:srgbClr val="FFC000"/>
                </a:solidFill>
              </a:rPr>
              <a:t/>
            </a:r>
            <a:br>
              <a:rPr lang="en-ZA" sz="3600" spc="-35" dirty="0" smtClean="0">
                <a:solidFill>
                  <a:srgbClr val="FFC000"/>
                </a:solidFill>
              </a:rPr>
            </a:br>
            <a:r>
              <a:rPr lang="en-ZA" sz="2400" spc="-35" dirty="0" smtClean="0">
                <a:solidFill>
                  <a:srgbClr val="FFC000"/>
                </a:solidFill>
              </a:rPr>
              <a:t/>
            </a:r>
            <a:br>
              <a:rPr lang="en-ZA" sz="2400" spc="-35" dirty="0" smtClean="0">
                <a:solidFill>
                  <a:srgbClr val="FFC000"/>
                </a:solidFill>
              </a:rPr>
            </a:br>
            <a:r>
              <a:rPr lang="en-ZA" sz="3600" spc="-35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ZA" sz="3600" spc="-35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1800" spc="-35" dirty="0" smtClean="0">
                <a:solidFill>
                  <a:schemeClr val="bg1"/>
                </a:solidFill>
              </a:rPr>
              <a:t>Presented by: </a:t>
            </a:r>
            <a:r>
              <a:rPr lang="en-ZA" sz="1800" spc="-35" dirty="0" smtClean="0">
                <a:solidFill>
                  <a:schemeClr val="bg1"/>
                </a:solidFill>
              </a:rPr>
              <a:t/>
            </a:r>
            <a:br>
              <a:rPr lang="en-ZA" sz="1800" spc="-35" dirty="0" smtClean="0">
                <a:solidFill>
                  <a:schemeClr val="bg1"/>
                </a:solidFill>
              </a:rPr>
            </a:br>
            <a:r>
              <a:rPr lang="en-ZA" sz="1800" spc="-35" dirty="0" smtClean="0">
                <a:solidFill>
                  <a:schemeClr val="bg1"/>
                </a:solidFill>
              </a:rPr>
              <a:t>Research </a:t>
            </a:r>
            <a:r>
              <a:rPr lang="en-ZA" sz="1800" spc="-35" dirty="0" smtClean="0">
                <a:solidFill>
                  <a:schemeClr val="bg1"/>
                </a:solidFill>
              </a:rPr>
              <a:t>and Skills Planning Department 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>
          <a:xfrm>
            <a:off x="9256595" y="6565221"/>
            <a:ext cx="2809272" cy="246221"/>
          </a:xfrm>
        </p:spPr>
        <p:txBody>
          <a:bodyPr/>
          <a:lstStyle/>
          <a:p>
            <a:fld id="{B6F15528-21DE-4FAA-801E-634DDDAF4B2B}" type="slidenum">
              <a:rPr lang="en-GB" sz="1600" smtClean="0"/>
              <a:t>1</a:t>
            </a:fld>
            <a:endParaRPr lang="en-GB" sz="1600" dirty="0"/>
          </a:p>
        </p:txBody>
      </p:sp>
      <p:sp>
        <p:nvSpPr>
          <p:cNvPr id="11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77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485" y="1301750"/>
            <a:ext cx="12199739" cy="2659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ZA" sz="2800" spc="-40" dirty="0" smtClean="0"/>
              <a:t/>
            </a:r>
            <a:br>
              <a:rPr lang="en-ZA" sz="2800" spc="-40" dirty="0" smtClean="0"/>
            </a:br>
            <a:r>
              <a:rPr lang="en-ZA" sz="2800" spc="-40" dirty="0" smtClean="0"/>
              <a:t/>
            </a:r>
            <a:br>
              <a:rPr lang="en-ZA" sz="2800" spc="-40" dirty="0" smtClean="0"/>
            </a:br>
            <a:r>
              <a:rPr lang="en-ZA" sz="2800" spc="-40" dirty="0"/>
              <a:t/>
            </a:r>
            <a:br>
              <a:rPr lang="en-ZA" sz="2800" spc="-40" dirty="0"/>
            </a:br>
            <a:r>
              <a:rPr lang="en-ZA" sz="2800" spc="-4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ZA" sz="2800" spc="-4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ZA" sz="6000" spc="-40" dirty="0" smtClean="0">
                <a:solidFill>
                  <a:schemeClr val="bg2">
                    <a:lumMod val="50000"/>
                  </a:schemeClr>
                </a:solidFill>
              </a:rPr>
              <a:t>MANDATORY GRANTS</a:t>
            </a:r>
            <a:endParaRPr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-1" y="6350"/>
            <a:ext cx="12214225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15256" y="1093807"/>
            <a:ext cx="8351837" cy="40318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Purpose of the Mandatory Grant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Qualifying Criteria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Mandatory Grant Payments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Mandatory Grant Payment dates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The Mandatory Grant Process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Update on the SASSETA Mandatory Grants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Inter-seta Transfers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ZA" altLang="en-US" sz="2400" kern="0" dirty="0" smtClean="0">
                <a:cs typeface="Arial" panose="020B0604020202020204" pitchFamily="34" charset="0"/>
              </a:rPr>
              <a:t>WSP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88" y="245982"/>
            <a:ext cx="10110048" cy="492443"/>
          </a:xfrm>
        </p:spPr>
        <p:txBody>
          <a:bodyPr/>
          <a:lstStyle/>
          <a:p>
            <a:r>
              <a:rPr lang="en-ZA" sz="3200" dirty="0" smtClean="0">
                <a:solidFill>
                  <a:schemeClr val="bg2">
                    <a:lumMod val="50000"/>
                  </a:schemeClr>
                </a:solidFill>
              </a:rPr>
              <a:t>Content 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3512" y="312408"/>
            <a:ext cx="100965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ZA" sz="3200" spc="15" dirty="0" smtClean="0">
                <a:solidFill>
                  <a:schemeClr val="bg2">
                    <a:lumMod val="50000"/>
                  </a:schemeClr>
                </a:solidFill>
              </a:rPr>
              <a:t>What is a Mandatory Grant?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512" y="1249705"/>
            <a:ext cx="117850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sz="2800" b="1" dirty="0" smtClean="0">
                <a:solidFill>
                  <a:schemeClr val="bg2">
                    <a:lumMod val="50000"/>
                  </a:schemeClr>
                </a:solidFill>
                <a:ea typeface="Verdana" pitchFamily="34" charset="0"/>
                <a:cs typeface="Arial" panose="020B0604020202020204" pitchFamily="34" charset="0"/>
              </a:rPr>
              <a:t>A grant </a:t>
            </a:r>
            <a:r>
              <a:rPr lang="en-ZA" sz="2800" b="1" dirty="0">
                <a:solidFill>
                  <a:schemeClr val="bg2">
                    <a:lumMod val="50000"/>
                  </a:schemeClr>
                </a:solidFill>
                <a:ea typeface="Verdana" pitchFamily="34" charset="0"/>
                <a:cs typeface="Arial" panose="020B0604020202020204" pitchFamily="34" charset="0"/>
              </a:rPr>
              <a:t>designated to fund the education and training programmes as contained in the Workplace Skills Plan (WSP) and Annual Training Report (ATR).</a:t>
            </a:r>
          </a:p>
          <a:p>
            <a:pPr>
              <a:defRPr/>
            </a:pPr>
            <a:endParaRPr lang="en-ZA" sz="2800" b="1" dirty="0">
              <a:solidFill>
                <a:schemeClr val="accent2">
                  <a:lumMod val="60000"/>
                  <a:lumOff val="40000"/>
                </a:schemeClr>
              </a:solidFill>
              <a:ea typeface="Verdana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ZA" sz="2800" b="1" dirty="0" smtClean="0">
                <a:ea typeface="Verdana" pitchFamily="34" charset="0"/>
                <a:cs typeface="Arial" panose="020B0604020202020204" pitchFamily="34" charset="0"/>
              </a:rPr>
              <a:t>Purpose </a:t>
            </a:r>
            <a:r>
              <a:rPr lang="en-ZA" sz="2800" b="1" dirty="0">
                <a:ea typeface="Verdana" pitchFamily="34" charset="0"/>
                <a:cs typeface="Arial" panose="020B0604020202020204" pitchFamily="34" charset="0"/>
              </a:rPr>
              <a:t>of the grant: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ZA" sz="2800" dirty="0" smtClean="0">
                <a:ea typeface="Verdana" pitchFamily="34" charset="0"/>
                <a:cs typeface="Arial" panose="020B0604020202020204" pitchFamily="34" charset="0"/>
              </a:rPr>
              <a:t>Intended </a:t>
            </a:r>
            <a:r>
              <a:rPr lang="en-ZA" sz="2800" dirty="0">
                <a:ea typeface="Verdana" pitchFamily="34" charset="0"/>
                <a:cs typeface="Arial" panose="020B0604020202020204" pitchFamily="34" charset="0"/>
              </a:rPr>
              <a:t>as an incentive to employers to plan and implement training for their employees.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ZA" sz="2800" dirty="0">
                <a:ea typeface="Verdana" pitchFamily="34" charset="0"/>
                <a:cs typeface="Arial" panose="020B0604020202020204" pitchFamily="34" charset="0"/>
              </a:rPr>
              <a:t>Promote NQF registered qualifications to address scarce and critical skills needs.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ZA" sz="2800" dirty="0">
                <a:ea typeface="Verdana" pitchFamily="34" charset="0"/>
                <a:cs typeface="Arial" panose="020B0604020202020204" pitchFamily="34" charset="0"/>
              </a:rPr>
              <a:t>Improve the quantity and quality of labour market information received by SETA’s.</a:t>
            </a:r>
            <a:endParaRPr lang="en-ZA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9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3512" y="384777"/>
            <a:ext cx="1020232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ZA" sz="3200" spc="15" dirty="0" smtClean="0">
                <a:solidFill>
                  <a:schemeClr val="bg2">
                    <a:lumMod val="50000"/>
                  </a:schemeClr>
                </a:solidFill>
              </a:rPr>
              <a:t>Mandatory Grants Qualifying Criteria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512" y="1159966"/>
            <a:ext cx="1178504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chemeClr val="bg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SASSETA will pay mandatory grants to an employer who has met the following criteria: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>
                <a:ea typeface="Verdana" panose="020B0604030504040204" pitchFamily="34" charset="0"/>
                <a:cs typeface="Verdana" panose="020B0604030504040204" pitchFamily="34" charset="0"/>
              </a:rPr>
              <a:t>Has </a:t>
            </a:r>
            <a:r>
              <a:rPr lang="en-US" altLang="en-US" sz="2800" dirty="0">
                <a:ea typeface="Verdana" panose="020B0604030504040204" pitchFamily="34" charset="0"/>
                <a:cs typeface="Verdana" panose="020B0604030504040204" pitchFamily="34" charset="0"/>
              </a:rPr>
              <a:t>registered with the Commissioner of SARS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ea typeface="Verdana" panose="020B0604030504040204" pitchFamily="34" charset="0"/>
                <a:cs typeface="Verdana" panose="020B0604030504040204" pitchFamily="34" charset="0"/>
              </a:rPr>
              <a:t>Has contributed levies directly to Commissioner within the specified time frame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ea typeface="Verdana" panose="020B0604030504040204" pitchFamily="34" charset="0"/>
                <a:cs typeface="Verdana" panose="020B0604030504040204" pitchFamily="34" charset="0"/>
              </a:rPr>
              <a:t>Is up to date with levy payments at the time of approval.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>
                <a:ea typeface="Verdana" panose="020B0604030504040204" pitchFamily="34" charset="0"/>
                <a:cs typeface="Verdana" panose="020B0604030504040204" pitchFamily="34" charset="0"/>
              </a:rPr>
              <a:t>Has submitted WSP/ATR contributing to the SASSETA SSP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altLang="en-US" sz="2800" dirty="0" smtClean="0">
                <a:ea typeface="Verdana" panose="020B0604030504040204" pitchFamily="34" charset="0"/>
                <a:cs typeface="Verdana" panose="020B0604030504040204" pitchFamily="34" charset="0"/>
              </a:rPr>
              <a:t>Proof or evidence of consultation with organized labor is provided and signed off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1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3119" y="382664"/>
            <a:ext cx="100965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2800" spc="15" dirty="0" smtClean="0">
                <a:solidFill>
                  <a:schemeClr val="bg2">
                    <a:lumMod val="50000"/>
                  </a:schemeClr>
                </a:solidFill>
              </a:rPr>
              <a:t>Mandatory Grants Qualifying Criteria Continued</a:t>
            </a:r>
            <a:endParaRPr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544512" y="1138310"/>
            <a:ext cx="11524100" cy="56015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2800" b="1" kern="0" dirty="0" smtClean="0">
                <a:solidFill>
                  <a:schemeClr val="bg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SASSETA will pay mandatory grants to an employer who has met the following criteria: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altLang="en-US" sz="2800" b="1" kern="0" dirty="0" smtClean="0">
              <a:solidFill>
                <a:schemeClr val="accent6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 smtClean="0">
                <a:ea typeface="Verdana" panose="020B0604030504040204" pitchFamily="34" charset="0"/>
                <a:cs typeface="Arial" panose="020B0604020202020204" pitchFamily="34" charset="0"/>
              </a:rPr>
              <a:t>Where the employer is newly registered, their first time submission is due within 6 months after registering the company with SARS and CIPRO</a:t>
            </a:r>
            <a:br>
              <a:rPr lang="en-US" altLang="en-US" sz="2800" kern="0" dirty="0" smtClean="0"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n-US" altLang="en-US" sz="2800" kern="0" dirty="0" smtClean="0"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 smtClean="0">
                <a:ea typeface="Verdana" panose="020B0604030504040204" pitchFamily="34" charset="0"/>
                <a:cs typeface="Arial" panose="020B0604020202020204" pitchFamily="34" charset="0"/>
              </a:rPr>
              <a:t>The employer should have submitted by the due date i.e. 30 April 2019</a:t>
            </a:r>
            <a:br>
              <a:rPr lang="en-US" altLang="en-US" sz="2800" kern="0" dirty="0" smtClean="0"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n-US" altLang="en-US" sz="2800" kern="0" dirty="0" smtClean="0"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 smtClean="0">
                <a:ea typeface="Verdana" panose="020B0604030504040204" pitchFamily="34" charset="0"/>
                <a:cs typeface="Arial" panose="020B0604020202020204" pitchFamily="34" charset="0"/>
              </a:rPr>
              <a:t>Companies should ensure that they are contributing levies to the correct SETA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altLang="en-US" sz="2800" kern="0" dirty="0" smtClean="0">
              <a:solidFill>
                <a:schemeClr val="accent4">
                  <a:lumMod val="50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en-US" altLang="en-US" sz="2800" kern="0" dirty="0" smtClean="0">
              <a:solidFill>
                <a:schemeClr val="accent4">
                  <a:lumMod val="50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altLang="en-US" sz="2800" kern="0" dirty="0" smtClean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83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4512" y="246835"/>
            <a:ext cx="100965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2800" spc="15" dirty="0" smtClean="0"/>
              <a:t>MANDATORY GRANT PAYMENT</a:t>
            </a:r>
            <a:endParaRPr sz="2800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07672" y="934986"/>
            <a:ext cx="11238240" cy="5319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ZA" sz="2800" b="1" kern="0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Employers will only be paid if their respective applications have been approved by </a:t>
            </a:r>
            <a:r>
              <a:rPr lang="en-ZA" sz="2800" b="1" kern="0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SASSETA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ZA" sz="2800" b="1" kern="0" dirty="0" smtClean="0">
              <a:solidFill>
                <a:schemeClr val="accent6"/>
              </a:solidFill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ZA" sz="2800" kern="0" dirty="0" smtClean="0">
                <a:cs typeface="Arial" pitchFamily="34" charset="0"/>
              </a:rPr>
              <a:t>The employer will be paid 20% of the total levy paid to SARS as Mandatory Grants.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ZA" sz="2800" kern="0" dirty="0" smtClean="0">
                <a:cs typeface="Arial" pitchFamily="34" charset="0"/>
              </a:rPr>
              <a:t>At least 80% of levies will be allocated to Discretionary Grants for </a:t>
            </a:r>
            <a:br>
              <a:rPr lang="en-ZA" sz="2800" kern="0" dirty="0" smtClean="0">
                <a:cs typeface="Arial" pitchFamily="34" charset="0"/>
              </a:rPr>
            </a:br>
            <a:r>
              <a:rPr lang="en-ZA" sz="2800" kern="0" dirty="0" smtClean="0">
                <a:cs typeface="Arial" pitchFamily="34" charset="0"/>
              </a:rPr>
              <a:t>PIVOTAL programmes.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kern="0" dirty="0" smtClean="0">
                <a:ea typeface="Verdana" pitchFamily="34" charset="0"/>
                <a:cs typeface="Arial" panose="020B0604020202020204" pitchFamily="34" charset="0"/>
              </a:rPr>
              <a:t>The mandatory grant will be paid </a:t>
            </a:r>
            <a:r>
              <a:rPr lang="en-US" sz="2800" b="1" kern="0" dirty="0" smtClean="0">
                <a:ea typeface="Verdana" pitchFamily="34" charset="0"/>
                <a:cs typeface="Arial" panose="020B0604020202020204" pitchFamily="34" charset="0"/>
              </a:rPr>
              <a:t>quarterly</a:t>
            </a:r>
            <a:r>
              <a:rPr lang="en-US" sz="2800" kern="0" dirty="0" smtClean="0">
                <a:ea typeface="Verdana" pitchFamily="34" charset="0"/>
                <a:cs typeface="Arial" panose="020B0604020202020204" pitchFamily="34" charset="0"/>
              </a:rPr>
              <a:t> to the employer.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sz="2800" kern="0" dirty="0" smtClean="0">
                <a:ea typeface="Verdana" pitchFamily="34" charset="0"/>
                <a:cs typeface="Arial" panose="020B0604020202020204" pitchFamily="34" charset="0"/>
              </a:rPr>
              <a:t>Failure by the employer to claim the mandatory grants </a:t>
            </a:r>
            <a:r>
              <a:rPr lang="en-GB" sz="2800" dirty="0">
                <a:solidFill>
                  <a:srgbClr val="FF0000"/>
                </a:solidFill>
              </a:rPr>
              <a:t>within the time </a:t>
            </a:r>
            <a:r>
              <a:rPr lang="en-GB" sz="2800" dirty="0" smtClean="0">
                <a:solidFill>
                  <a:srgbClr val="FF0000"/>
                </a:solidFill>
              </a:rPr>
              <a:t>period </a:t>
            </a:r>
            <a:r>
              <a:rPr lang="en-GB" sz="2800" dirty="0">
                <a:solidFill>
                  <a:srgbClr val="FF0000"/>
                </a:solidFill>
              </a:rPr>
              <a:t>specified in sub-regulation (</a:t>
            </a:r>
            <a:r>
              <a:rPr lang="en-GB" sz="2800" dirty="0" smtClean="0">
                <a:solidFill>
                  <a:srgbClr val="FF0000"/>
                </a:solidFill>
              </a:rPr>
              <a:t>2), </a:t>
            </a:r>
            <a:r>
              <a:rPr lang="en-US" sz="2800" kern="0" dirty="0" smtClean="0">
                <a:ea typeface="Verdana" pitchFamily="34" charset="0"/>
                <a:cs typeface="Arial" panose="020B0604020202020204" pitchFamily="34" charset="0"/>
              </a:rPr>
              <a:t>will result in their levies being transferred toward Discretionary Grant funding by 15 August of each year</a:t>
            </a:r>
            <a:r>
              <a:rPr lang="en-US" sz="2800" kern="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  <a:endParaRPr lang="en-US" sz="28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5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479739"/>
            <a:ext cx="100965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2800" spc="15" dirty="0" smtClean="0"/>
              <a:t>Grant Payment Dates</a:t>
            </a:r>
            <a:endParaRPr sz="2800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graphicFrame>
        <p:nvGraphicFramePr>
          <p:cNvPr id="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622225"/>
              </p:ext>
            </p:extLst>
          </p:nvPr>
        </p:nvGraphicFramePr>
        <p:xfrm>
          <a:off x="239712" y="1600200"/>
          <a:ext cx="11708848" cy="38163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37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1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3270"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Quarter</a:t>
                      </a:r>
                      <a:endParaRPr lang="en-ZA" sz="3200" dirty="0"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Payment date </a:t>
                      </a:r>
                      <a:endParaRPr lang="en-ZA" sz="3200" dirty="0"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270"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Quarter 1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en-ZA" sz="3200" baseline="0" dirty="0" smtClean="0"/>
                        <a:t>30 June 2019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270"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Quarter 2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30 September 2019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270"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Quarter 3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31 December 2019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270"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Quarter 4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en-ZA" sz="3200" dirty="0" smtClean="0"/>
                        <a:t>31 March 2019</a:t>
                      </a:r>
                      <a:endParaRPr lang="en-ZA" sz="3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04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6187" y="221805"/>
            <a:ext cx="100965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2800" spc="15" dirty="0" smtClean="0"/>
              <a:t>Mandatory Grants Process</a:t>
            </a:r>
            <a:endParaRPr sz="2800" dirty="0"/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084413"/>
              </p:ext>
            </p:extLst>
          </p:nvPr>
        </p:nvGraphicFramePr>
        <p:xfrm>
          <a:off x="259789" y="1400306"/>
          <a:ext cx="11708848" cy="496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74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3512" y="440202"/>
            <a:ext cx="80391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2800" spc="15" dirty="0" smtClean="0">
                <a:solidFill>
                  <a:schemeClr val="bg2">
                    <a:lumMod val="50000"/>
                  </a:schemeClr>
                </a:solidFill>
              </a:rPr>
              <a:t>Update on Mandatory Grants</a:t>
            </a:r>
            <a:endParaRPr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163512" y="1268413"/>
            <a:ext cx="11785049" cy="44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SASSETA received a total of 875 (from LPEs and NLPEs) WSP and ATR submissions for the 2018/2019 financial year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SASSETA has a total of 2766 levy paying entities with only 711 levy paying submissions. This leaves us with a submission rate of only </a:t>
            </a:r>
            <a:r>
              <a:rPr lang="en-US" altLang="en-US" sz="2800" dirty="0" smtClean="0">
                <a:solidFill>
                  <a:srgbClr val="FF0000"/>
                </a:solidFill>
                <a:latin typeface="Calibri"/>
              </a:rPr>
              <a:t>25</a:t>
            </a: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.70%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Small number of rejections due to unresolved queries and </a:t>
            </a: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incomplete forms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The WSP and ATR online template has been simplified and the number of forms required for completion has been reduced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9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9160" y="382665"/>
            <a:ext cx="1136675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3200" spc="15" dirty="0" smtClean="0">
                <a:solidFill>
                  <a:schemeClr val="bg2">
                    <a:lumMod val="50000"/>
                  </a:schemeClr>
                </a:solidFill>
              </a:rPr>
              <a:t>Update on Mandatory Grants continues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170011" y="601543"/>
            <a:ext cx="11785048" cy="598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GB" sz="2400" dirty="0" smtClean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800" dirty="0" smtClean="0"/>
              <a:t>The Judgement </a:t>
            </a:r>
            <a:r>
              <a:rPr lang="en-GB" sz="2800" dirty="0"/>
              <a:t>was handed down by the Labour Court in August 2015 in the litigation brought by BUSA to challenge aspects of the 2012 SETA </a:t>
            </a:r>
            <a:r>
              <a:rPr lang="en-GB" sz="2800" dirty="0" smtClean="0"/>
              <a:t>Grant </a:t>
            </a:r>
            <a:r>
              <a:rPr lang="en-GB" sz="2800" dirty="0"/>
              <a:t>R</a:t>
            </a:r>
            <a:r>
              <a:rPr lang="en-GB" sz="2800" dirty="0" smtClean="0"/>
              <a:t>egulations</a:t>
            </a:r>
            <a:r>
              <a:rPr lang="en-GB" sz="2800" dirty="0"/>
              <a:t>. </a:t>
            </a:r>
            <a:endParaRPr lang="en-ZA" sz="28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800" dirty="0" smtClean="0"/>
              <a:t>The </a:t>
            </a:r>
            <a:r>
              <a:rPr lang="en-GB" sz="2800" dirty="0"/>
              <a:t>Court declared Regulations 3(11) and 4(4) of the 2012 Grant Regulations to be invalid, </a:t>
            </a:r>
            <a:r>
              <a:rPr lang="en-GB" sz="2800" dirty="0" smtClean="0"/>
              <a:t>hence they were set </a:t>
            </a:r>
            <a:r>
              <a:rPr lang="en-GB" sz="2800" dirty="0"/>
              <a:t>aside. </a:t>
            </a:r>
            <a:endParaRPr lang="en-GB" sz="2800" dirty="0" smtClean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800" dirty="0" smtClean="0"/>
              <a:t>However</a:t>
            </a:r>
            <a:r>
              <a:rPr lang="en-GB" sz="2800" dirty="0"/>
              <a:t>, </a:t>
            </a:r>
            <a:r>
              <a:rPr lang="en-GB" sz="2800" dirty="0" smtClean="0"/>
              <a:t>implementation of the court order was suspended until </a:t>
            </a:r>
            <a:r>
              <a:rPr lang="en-GB" sz="2800" dirty="0"/>
              <a:t>31 March 2016. </a:t>
            </a:r>
            <a:endParaRPr lang="en-ZA" sz="28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800" dirty="0" smtClean="0"/>
              <a:t>The </a:t>
            </a:r>
            <a:r>
              <a:rPr lang="en-GB" sz="2800" dirty="0"/>
              <a:t>Minister initially took steps to appeal against the Labour Court judgement and </a:t>
            </a:r>
            <a:r>
              <a:rPr lang="en-GB" sz="2800" dirty="0" smtClean="0"/>
              <a:t>order, </a:t>
            </a:r>
            <a:r>
              <a:rPr lang="en-GB" sz="2800" dirty="0"/>
              <a:t>b</a:t>
            </a:r>
            <a:r>
              <a:rPr lang="en-GB" sz="2800" dirty="0" smtClean="0"/>
              <a:t>ut </a:t>
            </a:r>
            <a:r>
              <a:rPr lang="en-GB" sz="2800" dirty="0"/>
              <a:t>the appeal was not pursued, and it has lapsed. </a:t>
            </a:r>
            <a:endParaRPr lang="en-ZA" sz="28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800" dirty="0" smtClean="0"/>
              <a:t>This </a:t>
            </a:r>
            <a:r>
              <a:rPr lang="en-GB" sz="2800" dirty="0"/>
              <a:t>means that the Labour Court order can now be enforced. The order has been effective since 1 April 2016. 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3930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2112" y="315976"/>
            <a:ext cx="100965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ZA" sz="3200" spc="15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Update on Mandatory Grants continues</a:t>
            </a:r>
            <a:endParaRPr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1060112" y="5814380"/>
            <a:ext cx="888448" cy="90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82958" y="1301750"/>
            <a:ext cx="11941459" cy="598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i="1" dirty="0"/>
              <a:t>This </a:t>
            </a:r>
            <a:r>
              <a:rPr lang="en-GB" sz="2400" b="1" i="1" dirty="0" smtClean="0"/>
              <a:t>implies that</a:t>
            </a:r>
            <a:r>
              <a:rPr lang="en-GB" sz="2400" b="1" i="1" dirty="0"/>
              <a:t>:</a:t>
            </a:r>
            <a:r>
              <a:rPr lang="en-GB" sz="2400" dirty="0"/>
              <a:t> 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With effect from 1 April 2016, the mandatory grant that may be claimed reverts to 50</a:t>
            </a:r>
            <a:r>
              <a:rPr lang="en-GB" sz="2800" dirty="0" smtClean="0"/>
              <a:t>% (</a:t>
            </a:r>
            <a:r>
              <a:rPr lang="en-GB" sz="2800" dirty="0"/>
              <a:t>and not 20%, as provided by the invalid Regulation 4(4) of the 2012 Regulations); and </a:t>
            </a:r>
            <a:endParaRPr lang="en-Z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The sweeping mechanism introduced by the invalid Regulation 3(11) of the 2012 Regulations is no longer in </a:t>
            </a:r>
            <a:r>
              <a:rPr lang="en-GB" sz="2800" dirty="0" smtClean="0"/>
              <a:t>place</a:t>
            </a:r>
            <a:r>
              <a:rPr lang="en-GB" sz="2800" dirty="0" smtClean="0"/>
              <a:t>.</a:t>
            </a:r>
            <a:endParaRPr lang="en-Z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smtClean="0"/>
              <a:t>However</a:t>
            </a:r>
            <a:r>
              <a:rPr lang="en-GB" sz="2800" dirty="0"/>
              <a:t>, this yet to be </a:t>
            </a:r>
            <a:r>
              <a:rPr lang="en-GB" sz="2800" dirty="0" smtClean="0"/>
              <a:t>Gazetted, </a:t>
            </a:r>
            <a:r>
              <a:rPr lang="en-GB" sz="2800" dirty="0"/>
              <a:t>hence employers will still claim 20%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until </a:t>
            </a:r>
            <a:r>
              <a:rPr lang="en-GB" sz="2800" dirty="0"/>
              <a:t>the </a:t>
            </a:r>
            <a:r>
              <a:rPr lang="en-GB" sz="2800" dirty="0" smtClean="0"/>
              <a:t>policy </a:t>
            </a:r>
            <a:r>
              <a:rPr lang="en-GB" sz="2800" dirty="0"/>
              <a:t>is in place.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40025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75150" y="411318"/>
            <a:ext cx="8001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n-Z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Inter-seta Transfers</a:t>
            </a:r>
            <a:endParaRPr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239712" y="1149350"/>
            <a:ext cx="1181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SASSETA </a:t>
            </a: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receives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a</a:t>
            </a:r>
            <a:r>
              <a:rPr lang="en-US" altLang="en-US" sz="2800" dirty="0" err="1" smtClean="0">
                <a:solidFill>
                  <a:sysClr val="windowText" lastClr="000000"/>
                </a:solidFill>
                <a:latin typeface="Calibri"/>
              </a:rPr>
              <a:t>pplications</a:t>
            </a:r>
            <a:r>
              <a:rPr lang="en-US" altLang="en-US" sz="280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en-US" altLang="en-US" sz="2800" dirty="0" smtClean="0">
                <a:solidFill>
                  <a:sysClr val="windowText" lastClr="000000"/>
                </a:solidFill>
                <a:latin typeface="Calibri"/>
              </a:rPr>
              <a:t>from employers  requesting to be transferred from other seta’s. </a:t>
            </a:r>
            <a:r>
              <a:rPr lang="en-US" altLang="en-US" sz="2800" noProof="0" dirty="0" smtClean="0">
                <a:solidFill>
                  <a:sysClr val="windowText" lastClr="000000"/>
                </a:solidFill>
                <a:latin typeface="Calibri"/>
              </a:rPr>
              <a:t>D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elays 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due to 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the processes 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involved to conclude the inter-seta transfers 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(</a:t>
            </a:r>
            <a:r>
              <a:rPr lang="en-US" altLang="en-US" sz="2800" b="1" dirty="0" smtClean="0">
                <a:solidFill>
                  <a:srgbClr val="FF0000"/>
                </a:solidFill>
                <a:latin typeface="Calibri"/>
              </a:rPr>
              <a:t>d</a:t>
            </a:r>
            <a:r>
              <a:rPr kumimoji="0" lang="en-US" alt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epending</a:t>
            </a:r>
            <a:r>
              <a:rPr kumimoji="0" lang="en-US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on the core business of the firm</a:t>
            </a:r>
            <a:r>
              <a:rPr kumimoji="0" lang="en-US" alt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)</a:t>
            </a:r>
            <a:endParaRPr kumimoji="0" lang="en-US" altLang="en-US" sz="2400" b="0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0" lang="en-US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Company has</a:t>
            </a:r>
            <a:r>
              <a:rPr kumimoji="0" lang="en-US" altLang="en-US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to complete IST 01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noProof="0" dirty="0" smtClean="0">
                <a:solidFill>
                  <a:sysClr val="windowText" lastClr="000000"/>
                </a:solidFill>
                <a:latin typeface="Calibri"/>
              </a:rPr>
              <a:t>Seta to capture information on DHET Levy Portal Systems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0" lang="en-US" altLang="en-US" b="0" i="0" u="none" strike="noStrike" kern="120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Other</a:t>
            </a:r>
            <a:r>
              <a:rPr kumimoji="0" lang="en-US" altLang="en-US" b="0" i="0" u="none" strike="noStrike" kern="120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seta to approve or declined (with reasons)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baseline="0" noProof="0" dirty="0" smtClean="0">
                <a:solidFill>
                  <a:sysClr val="windowText" lastClr="000000"/>
                </a:solidFill>
                <a:latin typeface="Calibri"/>
              </a:rPr>
              <a:t>Company</a:t>
            </a:r>
            <a:r>
              <a:rPr lang="en-US" altLang="en-US" noProof="0" dirty="0" smtClean="0">
                <a:solidFill>
                  <a:sysClr val="windowText" lastClr="000000"/>
                </a:solidFill>
                <a:latin typeface="Calibri"/>
              </a:rPr>
              <a:t> to complete IST 04 to appeal decision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0" lang="en-US" altLang="en-US" b="0" i="0" u="none" strike="noStrike" kern="120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DHET</a:t>
            </a:r>
            <a:r>
              <a:rPr kumimoji="0" lang="en-US" altLang="en-US" b="0" i="0" u="none" strike="noStrike" kern="120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to make a decision upon rejected companies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noProof="0" dirty="0" smtClean="0">
                <a:solidFill>
                  <a:sysClr val="windowText" lastClr="000000"/>
                </a:solidFill>
                <a:latin typeface="Calibri"/>
              </a:rPr>
              <a:t>SARS performs changes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0" lang="en-US" altLang="en-US" b="0" i="0" u="none" strike="noStrike" kern="120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Seta</a:t>
            </a:r>
            <a:r>
              <a:rPr kumimoji="0" lang="en-US" altLang="en-US" b="0" i="0" u="none" strike="noStrike" kern="120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upload information on the monthly basis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baseline="0" noProof="0" dirty="0" smtClean="0">
                <a:solidFill>
                  <a:sysClr val="windowText" lastClr="000000"/>
                </a:solidFill>
                <a:latin typeface="Calibri"/>
              </a:rPr>
              <a:t>Companies </a:t>
            </a:r>
            <a:r>
              <a:rPr lang="en-US" altLang="en-US" dirty="0" smtClean="0">
                <a:solidFill>
                  <a:sysClr val="windowText" lastClr="000000"/>
                </a:solidFill>
                <a:latin typeface="Calibri"/>
              </a:rPr>
              <a:t>are notified </a:t>
            </a:r>
            <a:r>
              <a:rPr lang="en-US" altLang="en-US" baseline="0" noProof="0" dirty="0" smtClean="0">
                <a:solidFill>
                  <a:sysClr val="windowText" lastClr="000000"/>
                </a:solidFill>
                <a:latin typeface="Calibri"/>
              </a:rPr>
              <a:t>of the</a:t>
            </a:r>
            <a:r>
              <a:rPr lang="en-US" altLang="en-US" noProof="0" dirty="0" smtClean="0">
                <a:solidFill>
                  <a:sysClr val="windowText" lastClr="000000"/>
                </a:solidFill>
                <a:latin typeface="Calibri"/>
              </a:rPr>
              <a:t> changes (Inter-seta transfer)</a:t>
            </a:r>
            <a:endParaRPr kumimoji="0" lang="en-US" altLang="en-US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3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72576" y="316441"/>
            <a:ext cx="1204875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/>
            <a:r>
              <a:rPr lang="en-ZA" sz="3200" dirty="0" smtClean="0">
                <a:solidFill>
                  <a:schemeClr val="bg2">
                    <a:lumMod val="50000"/>
                  </a:schemeClr>
                </a:solidFill>
              </a:rPr>
              <a:t>Workplace Skills Plan &amp; Annual Training </a:t>
            </a:r>
            <a:r>
              <a:rPr lang="en-ZA" sz="3200" dirty="0" smtClean="0">
                <a:solidFill>
                  <a:schemeClr val="bg2">
                    <a:lumMod val="50000"/>
                  </a:schemeClr>
                </a:solidFill>
              </a:rPr>
              <a:t>Report</a:t>
            </a:r>
            <a:r>
              <a:rPr lang="en-ZA" sz="32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ZA" sz="3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sz="3200" dirty="0" smtClean="0">
                <a:solidFill>
                  <a:schemeClr val="bg2">
                    <a:lumMod val="50000"/>
                  </a:schemeClr>
                </a:solidFill>
              </a:rPr>
              <a:t>Support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165475" y="1505625"/>
            <a:ext cx="11732836" cy="491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Should </a:t>
            </a:r>
            <a:r>
              <a:rPr kumimoji="0" lang="en-US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require </a:t>
            </a:r>
            <a:r>
              <a:rPr kumimoji="0" lang="en-US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assistance with the submission of the </a:t>
            </a:r>
            <a:r>
              <a:rPr kumimoji="0" lang="en-US" altLang="en-US" b="1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</a:t>
            </a:r>
            <a:r>
              <a:rPr kumimoji="0" lang="en-US" altLang="en-US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altLang="en-US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ATR please contact us well in advance of the </a:t>
            </a:r>
            <a:r>
              <a:rPr kumimoji="0" lang="en-US" altLang="en-US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deadline date </a:t>
            </a:r>
            <a:r>
              <a:rPr kumimoji="0" lang="en-US" altLang="en-US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</a:t>
            </a:r>
            <a:endParaRPr kumimoji="0" lang="en-US" altLang="en-US" b="1" i="0" u="none" strike="noStrike" kern="120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 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2019</a:t>
            </a:r>
            <a:endParaRPr kumimoji="0" lang="en-US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eaLnBrk="1" hangingPunct="1"/>
            <a:r>
              <a:rPr lang="en-US" altLang="en-US" sz="2800" b="1" dirty="0" smtClean="0">
                <a:solidFill>
                  <a:sysClr val="windowText" lastClr="000000"/>
                </a:solidFill>
                <a:latin typeface="Calibri"/>
              </a:rPr>
              <a:t>The SASSETA Call Centre 011 087 5555</a:t>
            </a:r>
          </a:p>
          <a:p>
            <a:pPr eaLnBrk="1" hangingPunct="1"/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Email: </a:t>
            </a: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hlinkClick r:id="rId2"/>
              </a:rPr>
              <a:t>callcentre@sasseta.org.za</a:t>
            </a:r>
            <a:endParaRPr kumimoji="0" lang="en-US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eaLnBrk="1" hangingPunct="1"/>
            <a:r>
              <a:rPr lang="en-US" altLang="en-US" sz="2800" b="1" dirty="0" smtClean="0">
                <a:solidFill>
                  <a:sysClr val="windowText" lastClr="000000"/>
                </a:solidFill>
                <a:latin typeface="Calibri"/>
              </a:rPr>
              <a:t>Mandatory Grant Team at the SASSETA offices: ???????</a:t>
            </a:r>
          </a:p>
          <a:p>
            <a:pPr marL="0" indent="0" eaLnBrk="1" hangingPunct="1">
              <a:buNone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4"/>
          <p:cNvSpPr/>
          <p:nvPr/>
        </p:nvSpPr>
        <p:spPr>
          <a:xfrm>
            <a:off x="7101" y="0"/>
            <a:ext cx="12214225" cy="604520"/>
          </a:xfrm>
          <a:custGeom>
            <a:avLst/>
            <a:gdLst/>
            <a:ahLst/>
            <a:cxnLst/>
            <a:rect l="l" t="t" r="r" b="b"/>
            <a:pathLst>
              <a:path w="9168765" h="604520">
                <a:moveTo>
                  <a:pt x="9168257" y="0"/>
                </a:moveTo>
                <a:lnTo>
                  <a:pt x="0" y="0"/>
                </a:lnTo>
                <a:lnTo>
                  <a:pt x="0" y="117535"/>
                </a:lnTo>
                <a:lnTo>
                  <a:pt x="8140868" y="117535"/>
                </a:lnTo>
                <a:lnTo>
                  <a:pt x="8190868" y="122566"/>
                </a:lnTo>
                <a:lnTo>
                  <a:pt x="8237050" y="137313"/>
                </a:lnTo>
                <a:lnTo>
                  <a:pt x="8278519" y="161256"/>
                </a:lnTo>
                <a:lnTo>
                  <a:pt x="8314380" y="193877"/>
                </a:lnTo>
                <a:lnTo>
                  <a:pt x="8343738" y="234655"/>
                </a:lnTo>
                <a:lnTo>
                  <a:pt x="8489407" y="486953"/>
                </a:lnTo>
                <a:lnTo>
                  <a:pt x="8518761" y="527748"/>
                </a:lnTo>
                <a:lnTo>
                  <a:pt x="8554621" y="560377"/>
                </a:lnTo>
                <a:lnTo>
                  <a:pt x="8596089" y="584322"/>
                </a:lnTo>
                <a:lnTo>
                  <a:pt x="8642270" y="599068"/>
                </a:lnTo>
                <a:lnTo>
                  <a:pt x="8692264" y="604098"/>
                </a:lnTo>
                <a:lnTo>
                  <a:pt x="9168257" y="604098"/>
                </a:lnTo>
                <a:lnTo>
                  <a:pt x="9168257" y="0"/>
                </a:lnTo>
                <a:close/>
              </a:path>
            </a:pathLst>
          </a:custGeom>
          <a:solidFill>
            <a:srgbClr val="1361A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73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86930" y="1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2355512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186430" y="2608191"/>
            <a:ext cx="8001000" cy="1982594"/>
          </a:xfrm>
          <a:prstGeom prst="rect">
            <a:avLst/>
          </a:prstGeom>
          <a:effectLst>
            <a:glow rad="228600">
              <a:srgbClr val="002060">
                <a:alpha val="40000"/>
              </a:srgbClr>
            </a:glow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n-ZA" sz="4000" spc="-30" dirty="0" smtClean="0"/>
              <a:t>QUESTIONS  </a:t>
            </a:r>
            <a:r>
              <a:rPr lang="en-ZA" sz="4000" spc="-30" dirty="0" smtClean="0"/>
              <a:t>?  </a:t>
            </a:r>
            <a:r>
              <a:rPr lang="en-ZA" sz="3200" spc="-30" dirty="0" smtClean="0"/>
              <a:t/>
            </a:r>
            <a:br>
              <a:rPr lang="en-ZA" sz="3200" spc="-30" dirty="0" smtClean="0"/>
            </a:br>
            <a:endParaRPr sz="8800" dirty="0">
              <a:solidFill>
                <a:srgbClr val="FFC000"/>
              </a:solidFill>
            </a:endParaRPr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5941" y="4525147"/>
            <a:ext cx="2438521" cy="216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70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86930" y="1"/>
            <a:ext cx="3498215" cy="743585"/>
          </a:xfrm>
          <a:custGeom>
            <a:avLst/>
            <a:gdLst/>
            <a:ahLst/>
            <a:cxnLst/>
            <a:rect l="l" t="t" r="r" b="b"/>
            <a:pathLst>
              <a:path w="3498215" h="743585">
                <a:moveTo>
                  <a:pt x="3497495" y="0"/>
                </a:moveTo>
                <a:lnTo>
                  <a:pt x="0" y="0"/>
                </a:lnTo>
                <a:lnTo>
                  <a:pt x="3498100" y="743528"/>
                </a:lnTo>
                <a:lnTo>
                  <a:pt x="3498100" y="295"/>
                </a:lnTo>
                <a:lnTo>
                  <a:pt x="3497495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" y="1"/>
            <a:ext cx="12214224" cy="2179955"/>
          </a:xfrm>
          <a:custGeom>
            <a:avLst/>
            <a:gdLst/>
            <a:ahLst/>
            <a:cxnLst/>
            <a:rect l="l" t="t" r="r" b="b"/>
            <a:pathLst>
              <a:path w="9156065" h="2179955">
                <a:moveTo>
                  <a:pt x="9155206" y="0"/>
                </a:moveTo>
                <a:lnTo>
                  <a:pt x="0" y="0"/>
                </a:lnTo>
                <a:lnTo>
                  <a:pt x="0" y="233248"/>
                </a:lnTo>
                <a:lnTo>
                  <a:pt x="9155811" y="2179359"/>
                </a:lnTo>
                <a:lnTo>
                  <a:pt x="9155811" y="295"/>
                </a:lnTo>
                <a:lnTo>
                  <a:pt x="9155206" y="0"/>
                </a:lnTo>
                <a:close/>
              </a:path>
            </a:pathLst>
          </a:custGeom>
          <a:solidFill>
            <a:srgbClr val="0061AB">
              <a:alpha val="3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525712" y="2115228"/>
            <a:ext cx="8001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n-ZA" sz="6000" spc="-30" dirty="0" smtClean="0"/>
              <a:t>Thank you! </a:t>
            </a:r>
            <a:endParaRPr sz="8800" dirty="0">
              <a:solidFill>
                <a:srgbClr val="FFC000"/>
              </a:solidFill>
            </a:endParaRPr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5941" y="4525147"/>
            <a:ext cx="2438521" cy="216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9"/>
          <p:cNvSpPr/>
          <p:nvPr/>
        </p:nvSpPr>
        <p:spPr>
          <a:xfrm>
            <a:off x="392112" y="6513827"/>
            <a:ext cx="10287000" cy="109124"/>
          </a:xfrm>
          <a:custGeom>
            <a:avLst/>
            <a:gdLst/>
            <a:ahLst/>
            <a:cxnLst/>
            <a:rect l="l" t="t" r="r" b="b"/>
            <a:pathLst>
              <a:path w="7442834">
                <a:moveTo>
                  <a:pt x="0" y="0"/>
                </a:moveTo>
                <a:lnTo>
                  <a:pt x="7442606" y="0"/>
                </a:lnTo>
              </a:path>
            </a:pathLst>
          </a:custGeom>
          <a:ln w="12700">
            <a:solidFill>
              <a:srgbClr val="00548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10"/>
          <p:cNvSpPr txBox="1"/>
          <p:nvPr/>
        </p:nvSpPr>
        <p:spPr>
          <a:xfrm>
            <a:off x="8067581" y="6610902"/>
            <a:ext cx="265811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000" dirty="0">
                <a:solidFill>
                  <a:srgbClr val="0061AB"/>
                </a:solidFill>
                <a:latin typeface="Arial"/>
                <a:cs typeface="Arial"/>
              </a:rPr>
              <a:t>YOUR PARTNER IN SKILLS</a:t>
            </a:r>
            <a:r>
              <a:rPr sz="1000" spc="-90" dirty="0">
                <a:solidFill>
                  <a:srgbClr val="0061A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061AB"/>
                </a:solidFill>
                <a:latin typeface="Arial"/>
                <a:cs typeface="Arial"/>
              </a:rPr>
              <a:t>DEVELOPMENT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911" y="4310919"/>
            <a:ext cx="72299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board: 011 087 5500</a:t>
            </a:r>
          </a:p>
          <a:p>
            <a:r>
              <a:rPr lang="en-ZA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Centre: 011 087 5555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 Facebook</a:t>
            </a:r>
          </a:p>
          <a:p>
            <a:r>
              <a:rPr lang="en-ZA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www.sasseta.org.za</a:t>
            </a:r>
            <a:endParaRPr lang="en-ZA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014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850</Words>
  <Application>Microsoft Office PowerPoint</Application>
  <PresentationFormat>Custom</PresentationFormat>
  <Paragraphs>128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Verdana</vt:lpstr>
      <vt:lpstr>Wingdings</vt:lpstr>
      <vt:lpstr>Office Theme</vt:lpstr>
      <vt:lpstr>WELCOME TO THE  SASSETA 2019 ROADSHOW   Presented by:  Research and Skills Planning Department </vt:lpstr>
      <vt:lpstr>    MANDATORY GRANTS</vt:lpstr>
      <vt:lpstr>Content </vt:lpstr>
      <vt:lpstr> What is a Mandatory Grant?</vt:lpstr>
      <vt:lpstr>Mandatory Grants Qualifying Criteria</vt:lpstr>
      <vt:lpstr>Mandatory Grants Qualifying Criteria Continued</vt:lpstr>
      <vt:lpstr>MANDATORY GRANT PAYMENT</vt:lpstr>
      <vt:lpstr>Grant Payment Dates</vt:lpstr>
      <vt:lpstr>Mandatory Grants Process</vt:lpstr>
      <vt:lpstr>Update on Mandatory Grants</vt:lpstr>
      <vt:lpstr>Update on Mandatory Grants continues</vt:lpstr>
      <vt:lpstr>Update on Mandatory Grants continues</vt:lpstr>
      <vt:lpstr>Inter-seta Transfers</vt:lpstr>
      <vt:lpstr>Workplace Skills Plan &amp; Annual Training Report Support</vt:lpstr>
      <vt:lpstr>QUESTIONS  ?   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TEMPLATE_4</dc:title>
  <dc:creator>Isabel Bowden</dc:creator>
  <cp:lastModifiedBy>Isabel Bowden</cp:lastModifiedBy>
  <cp:revision>108</cp:revision>
  <dcterms:created xsi:type="dcterms:W3CDTF">2017-12-04T07:37:51Z</dcterms:created>
  <dcterms:modified xsi:type="dcterms:W3CDTF">2019-02-11T09:18:46Z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2017-12-04T00:00:00Z</vt:filetime>
  </property>
</Properties>
</file>