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349" r:id="rId4"/>
    <p:sldId id="385" r:id="rId5"/>
    <p:sldId id="386" r:id="rId6"/>
    <p:sldId id="387" r:id="rId7"/>
    <p:sldId id="388" r:id="rId8"/>
    <p:sldId id="391" r:id="rId9"/>
    <p:sldId id="355" r:id="rId10"/>
    <p:sldId id="365" r:id="rId11"/>
    <p:sldId id="400" r:id="rId12"/>
    <p:sldId id="392" r:id="rId13"/>
    <p:sldId id="394" r:id="rId14"/>
    <p:sldId id="395" r:id="rId15"/>
    <p:sldId id="396" r:id="rId16"/>
    <p:sldId id="397" r:id="rId17"/>
    <p:sldId id="398" r:id="rId18"/>
    <p:sldId id="399" r:id="rId19"/>
    <p:sldId id="260" r:id="rId20"/>
    <p:sldId id="401" r:id="rId21"/>
  </p:sldIdLst>
  <p:sldSz cx="9161463" cy="68707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DC8FC0-AAFE-4420-9DDD-98076BE23F26}">
          <p14:sldIdLst>
            <p14:sldId id="256"/>
            <p14:sldId id="257"/>
            <p14:sldId id="349"/>
            <p14:sldId id="385"/>
            <p14:sldId id="386"/>
            <p14:sldId id="387"/>
            <p14:sldId id="388"/>
            <p14:sldId id="391"/>
          </p14:sldIdLst>
        </p14:section>
        <p14:section name="Untitled Section" id="{43D6B2D6-2F12-484D-A9DF-6DDEF0F25521}">
          <p14:sldIdLst>
            <p14:sldId id="355"/>
            <p14:sldId id="365"/>
            <p14:sldId id="400"/>
            <p14:sldId id="392"/>
            <p14:sldId id="394"/>
            <p14:sldId id="395"/>
            <p14:sldId id="396"/>
            <p14:sldId id="397"/>
            <p14:sldId id="398"/>
            <p14:sldId id="399"/>
            <p14:sldId id="260"/>
            <p14:sldId id="4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>
      <p:cViewPr varScale="1">
        <p:scale>
          <a:sx n="70" d="100"/>
          <a:sy n="70" d="100"/>
        </p:scale>
        <p:origin x="1362" y="66"/>
      </p:cViewPr>
      <p:guideLst>
        <p:guide orient="horz" pos="2880"/>
        <p:guide pos="215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E63CB-7778-4431-9777-D8A9C750D2C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2BC02-F55F-49DD-B3C3-45EF94BA3711}">
      <dgm:prSet phldrT="[Text]" custT="1"/>
      <dgm:spPr/>
      <dgm:t>
        <a:bodyPr/>
        <a:lstStyle/>
        <a:p>
          <a:r>
            <a:rPr lang="en-US" sz="3200" b="1" dirty="0" smtClean="0"/>
            <a:t>Knowledge Module (KM)</a:t>
          </a:r>
          <a:endParaRPr lang="en-US" sz="3200" b="1" dirty="0"/>
        </a:p>
      </dgm:t>
    </dgm:pt>
    <dgm:pt modelId="{FC68857D-167D-4749-AB1D-FA772D27CE65}" type="parTrans" cxnId="{42CCEB06-54EE-46E6-9EB8-9BA0182918E4}">
      <dgm:prSet/>
      <dgm:spPr/>
      <dgm:t>
        <a:bodyPr/>
        <a:lstStyle/>
        <a:p>
          <a:endParaRPr lang="en-US"/>
        </a:p>
      </dgm:t>
    </dgm:pt>
    <dgm:pt modelId="{EB20731C-CDE2-4F71-AF1F-5ECE58B8AE46}" type="sibTrans" cxnId="{42CCEB06-54EE-46E6-9EB8-9BA0182918E4}">
      <dgm:prSet/>
      <dgm:spPr/>
      <dgm:t>
        <a:bodyPr/>
        <a:lstStyle/>
        <a:p>
          <a:endParaRPr lang="en-US"/>
        </a:p>
      </dgm:t>
    </dgm:pt>
    <dgm:pt modelId="{07881BE0-AC84-4E5C-9507-9D6C30031549}">
      <dgm:prSet phldrT="[Text]" custT="1"/>
      <dgm:spPr/>
      <dgm:t>
        <a:bodyPr/>
        <a:lstStyle/>
        <a:p>
          <a:r>
            <a:rPr lang="en-US" sz="3200" b="1" dirty="0" smtClean="0"/>
            <a:t>Practical Skills Module (PSM)</a:t>
          </a:r>
          <a:endParaRPr lang="en-US" sz="3200" b="1" dirty="0"/>
        </a:p>
      </dgm:t>
    </dgm:pt>
    <dgm:pt modelId="{766FD2E3-A5F3-4B7F-B1AF-4E4A1B01FFA0}" type="parTrans" cxnId="{7EEDB1D6-F803-4B77-B3C2-D9A5C0305DAA}">
      <dgm:prSet/>
      <dgm:spPr/>
      <dgm:t>
        <a:bodyPr/>
        <a:lstStyle/>
        <a:p>
          <a:endParaRPr lang="en-US"/>
        </a:p>
      </dgm:t>
    </dgm:pt>
    <dgm:pt modelId="{F82046C8-344D-48FE-942D-6A7CB8B286F2}" type="sibTrans" cxnId="{7EEDB1D6-F803-4B77-B3C2-D9A5C0305DAA}">
      <dgm:prSet/>
      <dgm:spPr/>
      <dgm:t>
        <a:bodyPr/>
        <a:lstStyle/>
        <a:p>
          <a:endParaRPr lang="en-US"/>
        </a:p>
      </dgm:t>
    </dgm:pt>
    <dgm:pt modelId="{46D632C3-D24E-450F-99B5-75FF9A1C570C}">
      <dgm:prSet phldrT="[Text]" custT="1"/>
      <dgm:spPr/>
      <dgm:t>
        <a:bodyPr/>
        <a:lstStyle/>
        <a:p>
          <a:r>
            <a:rPr lang="en-US" sz="3200" b="1" dirty="0" smtClean="0"/>
            <a:t>Workplace Experience Module (WEM</a:t>
          </a:r>
          <a:r>
            <a:rPr lang="en-US" sz="3200" dirty="0" smtClean="0"/>
            <a:t>)</a:t>
          </a:r>
          <a:endParaRPr lang="en-US" sz="3200" dirty="0"/>
        </a:p>
      </dgm:t>
    </dgm:pt>
    <dgm:pt modelId="{E3927A2C-B131-4B00-91D5-D284140FF5E1}" type="parTrans" cxnId="{C8CDE999-38A9-4E04-B1F7-259E2EC2FCB2}">
      <dgm:prSet/>
      <dgm:spPr/>
      <dgm:t>
        <a:bodyPr/>
        <a:lstStyle/>
        <a:p>
          <a:endParaRPr lang="en-US"/>
        </a:p>
      </dgm:t>
    </dgm:pt>
    <dgm:pt modelId="{72731601-E07E-4ACA-A828-34AB306FF8A5}" type="sibTrans" cxnId="{C8CDE999-38A9-4E04-B1F7-259E2EC2FCB2}">
      <dgm:prSet/>
      <dgm:spPr/>
      <dgm:t>
        <a:bodyPr/>
        <a:lstStyle/>
        <a:p>
          <a:endParaRPr lang="en-US"/>
        </a:p>
      </dgm:t>
    </dgm:pt>
    <dgm:pt modelId="{415403A8-E469-41FE-817F-97D6AAB4D4A7}" type="pres">
      <dgm:prSet presAssocID="{D80E63CB-7778-4431-9777-D8A9C750D2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32F5C6-B3A1-488C-A912-9A1D855405B2}" type="pres">
      <dgm:prSet presAssocID="{AD52BC02-F55F-49DD-B3C3-45EF94BA3711}" presName="parentLin" presStyleCnt="0"/>
      <dgm:spPr/>
    </dgm:pt>
    <dgm:pt modelId="{AC41D6E0-1F07-4705-9FE6-8C12A0F3CD3C}" type="pres">
      <dgm:prSet presAssocID="{AD52BC02-F55F-49DD-B3C3-45EF94BA371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84780A5-81A4-477F-9955-58996000E1E6}" type="pres">
      <dgm:prSet presAssocID="{AD52BC02-F55F-49DD-B3C3-45EF94BA3711}" presName="parentText" presStyleLbl="node1" presStyleIdx="0" presStyleCnt="3" custScaleX="126686" custLinFactNeighborX="-21053" custLinFactNeighborY="2885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0F0B6E-4FE1-48BF-8442-6FCA5D7E3346}" type="pres">
      <dgm:prSet presAssocID="{AD52BC02-F55F-49DD-B3C3-45EF94BA3711}" presName="negativeSpace" presStyleCnt="0"/>
      <dgm:spPr/>
    </dgm:pt>
    <dgm:pt modelId="{09E23BDD-8024-4942-9F8F-031E58A9ABB8}" type="pres">
      <dgm:prSet presAssocID="{AD52BC02-F55F-49DD-B3C3-45EF94BA3711}" presName="childText" presStyleLbl="conFgAcc1" presStyleIdx="0" presStyleCnt="3">
        <dgm:presLayoutVars>
          <dgm:bulletEnabled val="1"/>
        </dgm:presLayoutVars>
      </dgm:prSet>
      <dgm:spPr/>
    </dgm:pt>
    <dgm:pt modelId="{7DF3A0D3-E98C-4A93-A679-A3E07C71CD31}" type="pres">
      <dgm:prSet presAssocID="{EB20731C-CDE2-4F71-AF1F-5ECE58B8AE46}" presName="spaceBetweenRectangles" presStyleCnt="0"/>
      <dgm:spPr/>
    </dgm:pt>
    <dgm:pt modelId="{BC9A74E3-39EE-4955-9E97-28A53D821E66}" type="pres">
      <dgm:prSet presAssocID="{07881BE0-AC84-4E5C-9507-9D6C30031549}" presName="parentLin" presStyleCnt="0"/>
      <dgm:spPr/>
    </dgm:pt>
    <dgm:pt modelId="{B9FFB4C9-28BB-424C-8DE6-45AF600B9ACB}" type="pres">
      <dgm:prSet presAssocID="{07881BE0-AC84-4E5C-9507-9D6C3003154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EFBD3F6-5EBB-448D-B1DA-EBAD2A840ECC}" type="pres">
      <dgm:prSet presAssocID="{07881BE0-AC84-4E5C-9507-9D6C30031549}" presName="parentText" presStyleLbl="node1" presStyleIdx="1" presStyleCnt="3" custScaleX="101376" custLinFactX="5894" custLinFactNeighborX="100000" custLinFactNeighborY="-2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FF8BAF-CEB5-4A50-80DC-22328F490D15}" type="pres">
      <dgm:prSet presAssocID="{07881BE0-AC84-4E5C-9507-9D6C30031549}" presName="negativeSpace" presStyleCnt="0"/>
      <dgm:spPr/>
    </dgm:pt>
    <dgm:pt modelId="{0C71B638-A496-49A9-B21B-E52A89F0DF7C}" type="pres">
      <dgm:prSet presAssocID="{07881BE0-AC84-4E5C-9507-9D6C30031549}" presName="childText" presStyleLbl="conFgAcc1" presStyleIdx="1" presStyleCnt="3" custLinFactNeighborX="-347" custLinFactNeighborY="83008">
        <dgm:presLayoutVars>
          <dgm:bulletEnabled val="1"/>
        </dgm:presLayoutVars>
      </dgm:prSet>
      <dgm:spPr/>
    </dgm:pt>
    <dgm:pt modelId="{D68EAA1C-8DA3-430D-B27B-A0078CDBB809}" type="pres">
      <dgm:prSet presAssocID="{F82046C8-344D-48FE-942D-6A7CB8B286F2}" presName="spaceBetweenRectangles" presStyleCnt="0"/>
      <dgm:spPr/>
    </dgm:pt>
    <dgm:pt modelId="{0ABFFD5F-1FA9-42FF-A2A1-576851FB9920}" type="pres">
      <dgm:prSet presAssocID="{46D632C3-D24E-450F-99B5-75FF9A1C570C}" presName="parentLin" presStyleCnt="0"/>
      <dgm:spPr/>
    </dgm:pt>
    <dgm:pt modelId="{D9B1CBF6-6F01-4A16-B926-8E13BE77B317}" type="pres">
      <dgm:prSet presAssocID="{46D632C3-D24E-450F-99B5-75FF9A1C570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B870869-F6DD-42AF-BD04-6D2C2D90B6AC}" type="pres">
      <dgm:prSet presAssocID="{46D632C3-D24E-450F-99B5-75FF9A1C570C}" presName="parentText" presStyleLbl="node1" presStyleIdx="2" presStyleCnt="3" custScaleX="132356" custLinFactNeighborX="-34339" custLinFactNeighborY="-215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F7C234-46A6-4EEE-84A2-A648BD74BC19}" type="pres">
      <dgm:prSet presAssocID="{46D632C3-D24E-450F-99B5-75FF9A1C570C}" presName="negativeSpace" presStyleCnt="0"/>
      <dgm:spPr/>
    </dgm:pt>
    <dgm:pt modelId="{9BB7F2EE-88C8-4FC9-87E9-89A68B7A6893}" type="pres">
      <dgm:prSet presAssocID="{46D632C3-D24E-450F-99B5-75FF9A1C570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688846-0B3A-4054-B7C6-9235D8510C0C}" type="presOf" srcId="{46D632C3-D24E-450F-99B5-75FF9A1C570C}" destId="{1B870869-F6DD-42AF-BD04-6D2C2D90B6AC}" srcOrd="1" destOrd="0" presId="urn:microsoft.com/office/officeart/2005/8/layout/list1"/>
    <dgm:cxn modelId="{9647418F-DCB9-486F-907C-7EB435A43FB9}" type="presOf" srcId="{46D632C3-D24E-450F-99B5-75FF9A1C570C}" destId="{D9B1CBF6-6F01-4A16-B926-8E13BE77B317}" srcOrd="0" destOrd="0" presId="urn:microsoft.com/office/officeart/2005/8/layout/list1"/>
    <dgm:cxn modelId="{2B2086B9-DF70-44E6-B762-CB999169E9F2}" type="presOf" srcId="{07881BE0-AC84-4E5C-9507-9D6C30031549}" destId="{B9FFB4C9-28BB-424C-8DE6-45AF600B9ACB}" srcOrd="0" destOrd="0" presId="urn:microsoft.com/office/officeart/2005/8/layout/list1"/>
    <dgm:cxn modelId="{7EEDB1D6-F803-4B77-B3C2-D9A5C0305DAA}" srcId="{D80E63CB-7778-4431-9777-D8A9C750D2CC}" destId="{07881BE0-AC84-4E5C-9507-9D6C30031549}" srcOrd="1" destOrd="0" parTransId="{766FD2E3-A5F3-4B7F-B1AF-4E4A1B01FFA0}" sibTransId="{F82046C8-344D-48FE-942D-6A7CB8B286F2}"/>
    <dgm:cxn modelId="{C4462D18-F180-410A-AFA3-8EFF2802D510}" type="presOf" srcId="{AD52BC02-F55F-49DD-B3C3-45EF94BA3711}" destId="{AC41D6E0-1F07-4705-9FE6-8C12A0F3CD3C}" srcOrd="0" destOrd="0" presId="urn:microsoft.com/office/officeart/2005/8/layout/list1"/>
    <dgm:cxn modelId="{C8CDE999-38A9-4E04-B1F7-259E2EC2FCB2}" srcId="{D80E63CB-7778-4431-9777-D8A9C750D2CC}" destId="{46D632C3-D24E-450F-99B5-75FF9A1C570C}" srcOrd="2" destOrd="0" parTransId="{E3927A2C-B131-4B00-91D5-D284140FF5E1}" sibTransId="{72731601-E07E-4ACA-A828-34AB306FF8A5}"/>
    <dgm:cxn modelId="{7F4DA4A4-AD0C-4656-B37A-452313E37B32}" type="presOf" srcId="{D80E63CB-7778-4431-9777-D8A9C750D2CC}" destId="{415403A8-E469-41FE-817F-97D6AAB4D4A7}" srcOrd="0" destOrd="0" presId="urn:microsoft.com/office/officeart/2005/8/layout/list1"/>
    <dgm:cxn modelId="{DD22A4E7-00F4-4CCF-9850-9284C8D9EEE4}" type="presOf" srcId="{AD52BC02-F55F-49DD-B3C3-45EF94BA3711}" destId="{984780A5-81A4-477F-9955-58996000E1E6}" srcOrd="1" destOrd="0" presId="urn:microsoft.com/office/officeart/2005/8/layout/list1"/>
    <dgm:cxn modelId="{A36E16A9-BC4C-42ED-9FC9-0BCE3FC21674}" type="presOf" srcId="{07881BE0-AC84-4E5C-9507-9D6C30031549}" destId="{9EFBD3F6-5EBB-448D-B1DA-EBAD2A840ECC}" srcOrd="1" destOrd="0" presId="urn:microsoft.com/office/officeart/2005/8/layout/list1"/>
    <dgm:cxn modelId="{42CCEB06-54EE-46E6-9EB8-9BA0182918E4}" srcId="{D80E63CB-7778-4431-9777-D8A9C750D2CC}" destId="{AD52BC02-F55F-49DD-B3C3-45EF94BA3711}" srcOrd="0" destOrd="0" parTransId="{FC68857D-167D-4749-AB1D-FA772D27CE65}" sibTransId="{EB20731C-CDE2-4F71-AF1F-5ECE58B8AE46}"/>
    <dgm:cxn modelId="{583B9F96-1DC2-4FDD-8353-2E12DD149E9D}" type="presParOf" srcId="{415403A8-E469-41FE-817F-97D6AAB4D4A7}" destId="{2232F5C6-B3A1-488C-A912-9A1D855405B2}" srcOrd="0" destOrd="0" presId="urn:microsoft.com/office/officeart/2005/8/layout/list1"/>
    <dgm:cxn modelId="{33AB5739-F912-42CD-924F-DFA30388AA81}" type="presParOf" srcId="{2232F5C6-B3A1-488C-A912-9A1D855405B2}" destId="{AC41D6E0-1F07-4705-9FE6-8C12A0F3CD3C}" srcOrd="0" destOrd="0" presId="urn:microsoft.com/office/officeart/2005/8/layout/list1"/>
    <dgm:cxn modelId="{E10012DF-8ABD-4138-94A8-2B3ACFEA3A9A}" type="presParOf" srcId="{2232F5C6-B3A1-488C-A912-9A1D855405B2}" destId="{984780A5-81A4-477F-9955-58996000E1E6}" srcOrd="1" destOrd="0" presId="urn:microsoft.com/office/officeart/2005/8/layout/list1"/>
    <dgm:cxn modelId="{2727CF5B-0370-4CCB-9EE9-41387CD61A2F}" type="presParOf" srcId="{415403A8-E469-41FE-817F-97D6AAB4D4A7}" destId="{F80F0B6E-4FE1-48BF-8442-6FCA5D7E3346}" srcOrd="1" destOrd="0" presId="urn:microsoft.com/office/officeart/2005/8/layout/list1"/>
    <dgm:cxn modelId="{C4739D4A-BDDD-4931-A810-064B4511875F}" type="presParOf" srcId="{415403A8-E469-41FE-817F-97D6AAB4D4A7}" destId="{09E23BDD-8024-4942-9F8F-031E58A9ABB8}" srcOrd="2" destOrd="0" presId="urn:microsoft.com/office/officeart/2005/8/layout/list1"/>
    <dgm:cxn modelId="{91EC38D6-60EA-4488-98EB-98DDAF04DFCC}" type="presParOf" srcId="{415403A8-E469-41FE-817F-97D6AAB4D4A7}" destId="{7DF3A0D3-E98C-4A93-A679-A3E07C71CD31}" srcOrd="3" destOrd="0" presId="urn:microsoft.com/office/officeart/2005/8/layout/list1"/>
    <dgm:cxn modelId="{ADF07E61-1409-4913-81F4-370AE582FD0E}" type="presParOf" srcId="{415403A8-E469-41FE-817F-97D6AAB4D4A7}" destId="{BC9A74E3-39EE-4955-9E97-28A53D821E66}" srcOrd="4" destOrd="0" presId="urn:microsoft.com/office/officeart/2005/8/layout/list1"/>
    <dgm:cxn modelId="{B0D8F5B7-1BEC-4A5D-B025-9379E66049FB}" type="presParOf" srcId="{BC9A74E3-39EE-4955-9E97-28A53D821E66}" destId="{B9FFB4C9-28BB-424C-8DE6-45AF600B9ACB}" srcOrd="0" destOrd="0" presId="urn:microsoft.com/office/officeart/2005/8/layout/list1"/>
    <dgm:cxn modelId="{CEE281D2-A1AA-4C0C-B05F-206C1D26A858}" type="presParOf" srcId="{BC9A74E3-39EE-4955-9E97-28A53D821E66}" destId="{9EFBD3F6-5EBB-448D-B1DA-EBAD2A840ECC}" srcOrd="1" destOrd="0" presId="urn:microsoft.com/office/officeart/2005/8/layout/list1"/>
    <dgm:cxn modelId="{C210DE46-A623-4780-9945-07CE1E4C4790}" type="presParOf" srcId="{415403A8-E469-41FE-817F-97D6AAB4D4A7}" destId="{53FF8BAF-CEB5-4A50-80DC-22328F490D15}" srcOrd="5" destOrd="0" presId="urn:microsoft.com/office/officeart/2005/8/layout/list1"/>
    <dgm:cxn modelId="{66E1252A-32F3-402B-9FE6-4F124C2ADDB1}" type="presParOf" srcId="{415403A8-E469-41FE-817F-97D6AAB4D4A7}" destId="{0C71B638-A496-49A9-B21B-E52A89F0DF7C}" srcOrd="6" destOrd="0" presId="urn:microsoft.com/office/officeart/2005/8/layout/list1"/>
    <dgm:cxn modelId="{125ABB00-EE7E-44E9-969D-FD54E77A15C9}" type="presParOf" srcId="{415403A8-E469-41FE-817F-97D6AAB4D4A7}" destId="{D68EAA1C-8DA3-430D-B27B-A0078CDBB809}" srcOrd="7" destOrd="0" presId="urn:microsoft.com/office/officeart/2005/8/layout/list1"/>
    <dgm:cxn modelId="{3BE8E06F-3860-4A8C-BAD6-CE064B596564}" type="presParOf" srcId="{415403A8-E469-41FE-817F-97D6AAB4D4A7}" destId="{0ABFFD5F-1FA9-42FF-A2A1-576851FB9920}" srcOrd="8" destOrd="0" presId="urn:microsoft.com/office/officeart/2005/8/layout/list1"/>
    <dgm:cxn modelId="{C791E83D-B220-4ABC-9D50-B644B3BFE1FA}" type="presParOf" srcId="{0ABFFD5F-1FA9-42FF-A2A1-576851FB9920}" destId="{D9B1CBF6-6F01-4A16-B926-8E13BE77B317}" srcOrd="0" destOrd="0" presId="urn:microsoft.com/office/officeart/2005/8/layout/list1"/>
    <dgm:cxn modelId="{B0B5E23D-AE1E-4F48-862D-194D23757296}" type="presParOf" srcId="{0ABFFD5F-1FA9-42FF-A2A1-576851FB9920}" destId="{1B870869-F6DD-42AF-BD04-6D2C2D90B6AC}" srcOrd="1" destOrd="0" presId="urn:microsoft.com/office/officeart/2005/8/layout/list1"/>
    <dgm:cxn modelId="{B4CF0CC6-C169-43D2-8004-53178FF4C377}" type="presParOf" srcId="{415403A8-E469-41FE-817F-97D6AAB4D4A7}" destId="{90F7C234-46A6-4EEE-84A2-A648BD74BC19}" srcOrd="9" destOrd="0" presId="urn:microsoft.com/office/officeart/2005/8/layout/list1"/>
    <dgm:cxn modelId="{460D626A-3C40-4075-8C6B-0A3D9DF5D5F4}" type="presParOf" srcId="{415403A8-E469-41FE-817F-97D6AAB4D4A7}" destId="{9BB7F2EE-88C8-4FC9-87E9-89A68B7A6893}" srcOrd="10" destOrd="0" presId="urn:microsoft.com/office/officeart/2005/8/layout/list1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256413-F089-4D38-831B-5317879BBAD6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EA4859-1C94-4E67-AFB1-A74B63A7A5C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800" b="1" dirty="0" smtClean="0"/>
            <a:t>Legacy: </a:t>
          </a:r>
          <a:r>
            <a:rPr lang="en-US" sz="2800" dirty="0" smtClean="0"/>
            <a:t>SAQA ID 58577</a:t>
          </a:r>
        </a:p>
        <a:p>
          <a:r>
            <a:rPr lang="en-US" sz="2800" dirty="0" smtClean="0"/>
            <a:t>Occupational Code ID </a:t>
          </a:r>
          <a:r>
            <a:rPr lang="en-US" sz="2800" b="1" dirty="0" smtClean="0"/>
            <a:t>541401</a:t>
          </a:r>
          <a:endParaRPr lang="en-US" sz="2800" b="1" dirty="0"/>
        </a:p>
      </dgm:t>
    </dgm:pt>
    <dgm:pt modelId="{F17E8DD6-2CA8-4564-A095-A0BBE976F79B}" type="parTrans" cxnId="{F8078B2D-C8DE-4799-A5BF-53BB6FF267E2}">
      <dgm:prSet/>
      <dgm:spPr/>
      <dgm:t>
        <a:bodyPr/>
        <a:lstStyle/>
        <a:p>
          <a:endParaRPr lang="en-US"/>
        </a:p>
      </dgm:t>
    </dgm:pt>
    <dgm:pt modelId="{D4479F14-FF86-491A-B61E-2EC6D2CDF303}" type="sibTrans" cxnId="{F8078B2D-C8DE-4799-A5BF-53BB6FF267E2}">
      <dgm:prSet/>
      <dgm:spPr/>
      <dgm:t>
        <a:bodyPr/>
        <a:lstStyle/>
        <a:p>
          <a:endParaRPr lang="en-US"/>
        </a:p>
      </dgm:t>
    </dgm:pt>
    <dgm:pt modelId="{798A3369-D98E-428C-B4FB-13826D8755FB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800" dirty="0" smtClean="0"/>
            <a:t>NC:  Security Officer</a:t>
          </a:r>
          <a:endParaRPr lang="en-US" sz="2800" dirty="0"/>
        </a:p>
      </dgm:t>
    </dgm:pt>
    <dgm:pt modelId="{371DDBA1-8025-4A84-AB01-E7CA5E2F5E39}" type="parTrans" cxnId="{E7F7D92E-7D75-4D35-A25C-0709C8A5CC03}">
      <dgm:prSet/>
      <dgm:spPr/>
      <dgm:t>
        <a:bodyPr/>
        <a:lstStyle/>
        <a:p>
          <a:endParaRPr lang="en-US"/>
        </a:p>
      </dgm:t>
    </dgm:pt>
    <dgm:pt modelId="{AFEA2BEF-3D7D-4F05-9386-6B69551C3C29}" type="sibTrans" cxnId="{E7F7D92E-7D75-4D35-A25C-0709C8A5CC03}">
      <dgm:prSet/>
      <dgm:spPr/>
      <dgm:t>
        <a:bodyPr/>
        <a:lstStyle/>
        <a:p>
          <a:endParaRPr lang="en-US"/>
        </a:p>
      </dgm:t>
    </dgm:pt>
    <dgm:pt modelId="{15F22F08-9470-4C69-8228-32CC5D1502F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800" b="1" dirty="0" smtClean="0"/>
            <a:t>GSO</a:t>
          </a:r>
          <a:endParaRPr lang="en-US" sz="2800" b="1" dirty="0"/>
        </a:p>
      </dgm:t>
    </dgm:pt>
    <dgm:pt modelId="{A1CBBA3C-8041-4C80-9146-5C97AA87F19A}" type="parTrans" cxnId="{AB1FD54D-4E18-44B3-84DB-8DBA1AABB668}">
      <dgm:prSet/>
      <dgm:spPr/>
      <dgm:t>
        <a:bodyPr/>
        <a:lstStyle/>
        <a:p>
          <a:endParaRPr lang="en-US"/>
        </a:p>
      </dgm:t>
    </dgm:pt>
    <dgm:pt modelId="{1D8F6DA4-0286-48C1-8873-1030A9233F6C}" type="sibTrans" cxnId="{AB1FD54D-4E18-44B3-84DB-8DBA1AABB668}">
      <dgm:prSet/>
      <dgm:spPr/>
      <dgm:t>
        <a:bodyPr/>
        <a:lstStyle/>
        <a:p>
          <a:endParaRPr lang="en-US"/>
        </a:p>
      </dgm:t>
    </dgm:pt>
    <dgm:pt modelId="{ED9634D3-98A7-4E7C-BCF0-981A6161FA37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800" b="1" dirty="0" smtClean="0"/>
            <a:t>Legacy: </a:t>
          </a:r>
          <a:r>
            <a:rPr lang="en-US" sz="2800" dirty="0" smtClean="0"/>
            <a:t>SAQA ID 58696</a:t>
          </a:r>
        </a:p>
        <a:p>
          <a:r>
            <a:rPr lang="en-US" sz="2800" dirty="0" smtClean="0"/>
            <a:t>Occupational Code ID:</a:t>
          </a:r>
          <a:r>
            <a:rPr lang="en-US" sz="2800" b="1" dirty="0" smtClean="0"/>
            <a:t>541402</a:t>
          </a:r>
          <a:endParaRPr lang="en-US" sz="2800" b="1" dirty="0"/>
        </a:p>
      </dgm:t>
    </dgm:pt>
    <dgm:pt modelId="{AEC1841E-A52C-4E9A-A0A3-D491A0008516}" type="parTrans" cxnId="{151CCBD8-DAD7-496F-8C5E-DB9EAE9D5D81}">
      <dgm:prSet/>
      <dgm:spPr/>
      <dgm:t>
        <a:bodyPr/>
        <a:lstStyle/>
        <a:p>
          <a:endParaRPr lang="en-US"/>
        </a:p>
      </dgm:t>
    </dgm:pt>
    <dgm:pt modelId="{AB78E183-2ECD-448F-B05A-69C1F1260A0C}" type="sibTrans" cxnId="{151CCBD8-DAD7-496F-8C5E-DB9EAE9D5D81}">
      <dgm:prSet/>
      <dgm:spPr/>
      <dgm:t>
        <a:bodyPr/>
        <a:lstStyle/>
        <a:p>
          <a:endParaRPr lang="en-US"/>
        </a:p>
      </dgm:t>
    </dgm:pt>
    <dgm:pt modelId="{6E4EDC8F-2AF7-4E8F-A84B-A89083217F09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800" dirty="0" smtClean="0"/>
            <a:t>NC: Close Protector </a:t>
          </a:r>
          <a:endParaRPr lang="en-US" sz="2800" dirty="0"/>
        </a:p>
      </dgm:t>
    </dgm:pt>
    <dgm:pt modelId="{95FC5EB1-8B28-4FDA-BE88-ED0EDF76272B}" type="parTrans" cxnId="{3236560B-A4B3-4E19-B09C-DB75F9B1D740}">
      <dgm:prSet/>
      <dgm:spPr/>
      <dgm:t>
        <a:bodyPr/>
        <a:lstStyle/>
        <a:p>
          <a:endParaRPr lang="en-US"/>
        </a:p>
      </dgm:t>
    </dgm:pt>
    <dgm:pt modelId="{13C2A0C1-22E9-41D9-95CB-931996F3CD18}" type="sibTrans" cxnId="{3236560B-A4B3-4E19-B09C-DB75F9B1D740}">
      <dgm:prSet/>
      <dgm:spPr/>
      <dgm:t>
        <a:bodyPr/>
        <a:lstStyle/>
        <a:p>
          <a:endParaRPr lang="en-US"/>
        </a:p>
      </dgm:t>
    </dgm:pt>
    <dgm:pt modelId="{CEF382B3-8BC2-454E-9FDA-65E44A65EEEC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800" b="1" dirty="0" smtClean="0"/>
            <a:t>Close Protection</a:t>
          </a:r>
          <a:endParaRPr lang="en-US" sz="2800" b="1" dirty="0"/>
        </a:p>
      </dgm:t>
    </dgm:pt>
    <dgm:pt modelId="{98944C46-58D4-458E-A42A-986444DE373F}" type="parTrans" cxnId="{8D1BE7A5-2FFC-43EF-98C0-A54BB26D2D01}">
      <dgm:prSet/>
      <dgm:spPr/>
      <dgm:t>
        <a:bodyPr/>
        <a:lstStyle/>
        <a:p>
          <a:endParaRPr lang="en-US"/>
        </a:p>
      </dgm:t>
    </dgm:pt>
    <dgm:pt modelId="{C735EDD6-6523-4098-BD60-2B4BBDAE1A97}" type="sibTrans" cxnId="{8D1BE7A5-2FFC-43EF-98C0-A54BB26D2D01}">
      <dgm:prSet/>
      <dgm:spPr/>
      <dgm:t>
        <a:bodyPr/>
        <a:lstStyle/>
        <a:p>
          <a:endParaRPr lang="en-US"/>
        </a:p>
      </dgm:t>
    </dgm:pt>
    <dgm:pt modelId="{528F67AE-D6ED-45D5-A190-9CC131903196}">
      <dgm:prSet phldrT="[Text]" custT="1"/>
      <dgm:spPr/>
      <dgm:t>
        <a:bodyPr/>
        <a:lstStyle/>
        <a:p>
          <a:r>
            <a:rPr lang="en-ZA" sz="2800" b="1" dirty="0" smtClean="0"/>
            <a:t>OC:</a:t>
          </a:r>
          <a:r>
            <a:rPr lang="en-ZA" sz="2800" b="1" baseline="0" dirty="0" smtClean="0"/>
            <a:t> </a:t>
          </a:r>
          <a:r>
            <a:rPr lang="en-ZA" sz="2800" baseline="0" dirty="0" smtClean="0"/>
            <a:t>Traffic Officer </a:t>
          </a:r>
          <a:endParaRPr lang="en-US" sz="2800" dirty="0"/>
        </a:p>
      </dgm:t>
    </dgm:pt>
    <dgm:pt modelId="{4B7AF563-F586-4B81-BDE7-CE79C0B802A0}" type="parTrans" cxnId="{D54A7001-9598-44E3-B9F4-482DFA56A36F}">
      <dgm:prSet/>
      <dgm:spPr/>
      <dgm:t>
        <a:bodyPr/>
        <a:lstStyle/>
        <a:p>
          <a:endParaRPr lang="en-US"/>
        </a:p>
      </dgm:t>
    </dgm:pt>
    <dgm:pt modelId="{7656B994-0A4D-4904-B214-4732591F8E3C}" type="sibTrans" cxnId="{D54A7001-9598-44E3-B9F4-482DFA56A36F}">
      <dgm:prSet/>
      <dgm:spPr/>
      <dgm:t>
        <a:bodyPr/>
        <a:lstStyle/>
        <a:p>
          <a:endParaRPr lang="en-US"/>
        </a:p>
      </dgm:t>
    </dgm:pt>
    <dgm:pt modelId="{776C8FD8-99DC-4908-A2B5-0C2D47A8BF08}">
      <dgm:prSet phldrT="[Text]" custT="1"/>
      <dgm:spPr/>
      <dgm:t>
        <a:bodyPr/>
        <a:lstStyle/>
        <a:p>
          <a:r>
            <a:rPr lang="en-US" sz="2800" dirty="0" smtClean="0"/>
            <a:t>SAQA ID: </a:t>
          </a:r>
          <a:r>
            <a:rPr lang="en-US" sz="2800" b="1" dirty="0" smtClean="0"/>
            <a:t>97639</a:t>
          </a:r>
          <a:endParaRPr lang="en-US" sz="2800" b="1" dirty="0"/>
        </a:p>
      </dgm:t>
    </dgm:pt>
    <dgm:pt modelId="{F6C1419C-3CD8-443C-97CE-F9D434B5D9EA}" type="parTrans" cxnId="{C7146555-15E1-4938-AB7B-8C839EF71C2E}">
      <dgm:prSet/>
      <dgm:spPr/>
      <dgm:t>
        <a:bodyPr/>
        <a:lstStyle/>
        <a:p>
          <a:endParaRPr lang="en-US"/>
        </a:p>
      </dgm:t>
    </dgm:pt>
    <dgm:pt modelId="{A7486F63-F6D4-4291-9C8F-F7145FC0145D}" type="sibTrans" cxnId="{C7146555-15E1-4938-AB7B-8C839EF71C2E}">
      <dgm:prSet/>
      <dgm:spPr/>
      <dgm:t>
        <a:bodyPr/>
        <a:lstStyle/>
        <a:p>
          <a:endParaRPr lang="en-US"/>
        </a:p>
      </dgm:t>
    </dgm:pt>
    <dgm:pt modelId="{E95319E6-ECD7-4DFE-8A5A-C7CB16187B13}" type="pres">
      <dgm:prSet presAssocID="{F6256413-F089-4D38-831B-5317879BBA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47324C-69C5-49AA-912B-0D5AD642D301}" type="pres">
      <dgm:prSet presAssocID="{25EA4859-1C94-4E67-AFB1-A74B63A7A5C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5B565-A6C9-474E-8198-78E013221018}" type="pres">
      <dgm:prSet presAssocID="{D4479F14-FF86-491A-B61E-2EC6D2CDF303}" presName="sibTrans" presStyleCnt="0"/>
      <dgm:spPr/>
    </dgm:pt>
    <dgm:pt modelId="{5BF77854-8957-4789-8F81-20D122260A67}" type="pres">
      <dgm:prSet presAssocID="{ED9634D3-98A7-4E7C-BCF0-981A6161FA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549E40-EFA4-4E68-BB72-147FF32FF05A}" type="pres">
      <dgm:prSet presAssocID="{AB78E183-2ECD-448F-B05A-69C1F1260A0C}" presName="sibTrans" presStyleCnt="0"/>
      <dgm:spPr/>
    </dgm:pt>
    <dgm:pt modelId="{01C31EAF-4040-4D29-B462-566109AA41F0}" type="pres">
      <dgm:prSet presAssocID="{528F67AE-D6ED-45D5-A190-9CC13190319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4A7001-9598-44E3-B9F4-482DFA56A36F}" srcId="{F6256413-F089-4D38-831B-5317879BBAD6}" destId="{528F67AE-D6ED-45D5-A190-9CC131903196}" srcOrd="2" destOrd="0" parTransId="{4B7AF563-F586-4B81-BDE7-CE79C0B802A0}" sibTransId="{7656B994-0A4D-4904-B214-4732591F8E3C}"/>
    <dgm:cxn modelId="{2598C830-BF93-4ED3-888B-6CFF2BC4388B}" type="presOf" srcId="{798A3369-D98E-428C-B4FB-13826D8755FB}" destId="{5647324C-69C5-49AA-912B-0D5AD642D301}" srcOrd="0" destOrd="1" presId="urn:microsoft.com/office/officeart/2005/8/layout/hList6"/>
    <dgm:cxn modelId="{F8078B2D-C8DE-4799-A5BF-53BB6FF267E2}" srcId="{F6256413-F089-4D38-831B-5317879BBAD6}" destId="{25EA4859-1C94-4E67-AFB1-A74B63A7A5C1}" srcOrd="0" destOrd="0" parTransId="{F17E8DD6-2CA8-4564-A095-A0BBE976F79B}" sibTransId="{D4479F14-FF86-491A-B61E-2EC6D2CDF303}"/>
    <dgm:cxn modelId="{C7146555-15E1-4938-AB7B-8C839EF71C2E}" srcId="{528F67AE-D6ED-45D5-A190-9CC131903196}" destId="{776C8FD8-99DC-4908-A2B5-0C2D47A8BF08}" srcOrd="0" destOrd="0" parTransId="{F6C1419C-3CD8-443C-97CE-F9D434B5D9EA}" sibTransId="{A7486F63-F6D4-4291-9C8F-F7145FC0145D}"/>
    <dgm:cxn modelId="{C39F6DCB-389C-4C3F-A043-21AEED57B616}" type="presOf" srcId="{ED9634D3-98A7-4E7C-BCF0-981A6161FA37}" destId="{5BF77854-8957-4789-8F81-20D122260A67}" srcOrd="0" destOrd="0" presId="urn:microsoft.com/office/officeart/2005/8/layout/hList6"/>
    <dgm:cxn modelId="{97AD4F50-678C-4BD2-A28C-2DAC41422F8C}" type="presOf" srcId="{528F67AE-D6ED-45D5-A190-9CC131903196}" destId="{01C31EAF-4040-4D29-B462-566109AA41F0}" srcOrd="0" destOrd="0" presId="urn:microsoft.com/office/officeart/2005/8/layout/hList6"/>
    <dgm:cxn modelId="{151CCBD8-DAD7-496F-8C5E-DB9EAE9D5D81}" srcId="{F6256413-F089-4D38-831B-5317879BBAD6}" destId="{ED9634D3-98A7-4E7C-BCF0-981A6161FA37}" srcOrd="1" destOrd="0" parTransId="{AEC1841E-A52C-4E9A-A0A3-D491A0008516}" sibTransId="{AB78E183-2ECD-448F-B05A-69C1F1260A0C}"/>
    <dgm:cxn modelId="{78913067-2FDA-4958-A4CE-CAF8F98F9174}" type="presOf" srcId="{F6256413-F089-4D38-831B-5317879BBAD6}" destId="{E95319E6-ECD7-4DFE-8A5A-C7CB16187B13}" srcOrd="0" destOrd="0" presId="urn:microsoft.com/office/officeart/2005/8/layout/hList6"/>
    <dgm:cxn modelId="{8D1BE7A5-2FFC-43EF-98C0-A54BB26D2D01}" srcId="{ED9634D3-98A7-4E7C-BCF0-981A6161FA37}" destId="{CEF382B3-8BC2-454E-9FDA-65E44A65EEEC}" srcOrd="1" destOrd="0" parTransId="{98944C46-58D4-458E-A42A-986444DE373F}" sibTransId="{C735EDD6-6523-4098-BD60-2B4BBDAE1A97}"/>
    <dgm:cxn modelId="{91B21728-26AE-44B3-A284-9AEC55AF54C7}" type="presOf" srcId="{CEF382B3-8BC2-454E-9FDA-65E44A65EEEC}" destId="{5BF77854-8957-4789-8F81-20D122260A67}" srcOrd="0" destOrd="2" presId="urn:microsoft.com/office/officeart/2005/8/layout/hList6"/>
    <dgm:cxn modelId="{BFF69A11-D0F2-4092-AE02-09A5AAF6079E}" type="presOf" srcId="{776C8FD8-99DC-4908-A2B5-0C2D47A8BF08}" destId="{01C31EAF-4040-4D29-B462-566109AA41F0}" srcOrd="0" destOrd="1" presId="urn:microsoft.com/office/officeart/2005/8/layout/hList6"/>
    <dgm:cxn modelId="{E788547E-9CD2-4F16-BD55-939907F308A9}" type="presOf" srcId="{15F22F08-9470-4C69-8228-32CC5D1502F9}" destId="{5647324C-69C5-49AA-912B-0D5AD642D301}" srcOrd="0" destOrd="2" presId="urn:microsoft.com/office/officeart/2005/8/layout/hList6"/>
    <dgm:cxn modelId="{B9132F1D-BADB-4C9F-83D0-3D0CB88093D5}" type="presOf" srcId="{6E4EDC8F-2AF7-4E8F-A84B-A89083217F09}" destId="{5BF77854-8957-4789-8F81-20D122260A67}" srcOrd="0" destOrd="1" presId="urn:microsoft.com/office/officeart/2005/8/layout/hList6"/>
    <dgm:cxn modelId="{FA9BDC89-6AF8-4619-B8D0-FED547B5F2D2}" type="presOf" srcId="{25EA4859-1C94-4E67-AFB1-A74B63A7A5C1}" destId="{5647324C-69C5-49AA-912B-0D5AD642D301}" srcOrd="0" destOrd="0" presId="urn:microsoft.com/office/officeart/2005/8/layout/hList6"/>
    <dgm:cxn modelId="{AB1FD54D-4E18-44B3-84DB-8DBA1AABB668}" srcId="{25EA4859-1C94-4E67-AFB1-A74B63A7A5C1}" destId="{15F22F08-9470-4C69-8228-32CC5D1502F9}" srcOrd="1" destOrd="0" parTransId="{A1CBBA3C-8041-4C80-9146-5C97AA87F19A}" sibTransId="{1D8F6DA4-0286-48C1-8873-1030A9233F6C}"/>
    <dgm:cxn modelId="{E7F7D92E-7D75-4D35-A25C-0709C8A5CC03}" srcId="{25EA4859-1C94-4E67-AFB1-A74B63A7A5C1}" destId="{798A3369-D98E-428C-B4FB-13826D8755FB}" srcOrd="0" destOrd="0" parTransId="{371DDBA1-8025-4A84-AB01-E7CA5E2F5E39}" sibTransId="{AFEA2BEF-3D7D-4F05-9386-6B69551C3C29}"/>
    <dgm:cxn modelId="{3236560B-A4B3-4E19-B09C-DB75F9B1D740}" srcId="{ED9634D3-98A7-4E7C-BCF0-981A6161FA37}" destId="{6E4EDC8F-2AF7-4E8F-A84B-A89083217F09}" srcOrd="0" destOrd="0" parTransId="{95FC5EB1-8B28-4FDA-BE88-ED0EDF76272B}" sibTransId="{13C2A0C1-22E9-41D9-95CB-931996F3CD18}"/>
    <dgm:cxn modelId="{EE514571-7197-4BA5-A88B-31C552A00AAA}" type="presParOf" srcId="{E95319E6-ECD7-4DFE-8A5A-C7CB16187B13}" destId="{5647324C-69C5-49AA-912B-0D5AD642D301}" srcOrd="0" destOrd="0" presId="urn:microsoft.com/office/officeart/2005/8/layout/hList6"/>
    <dgm:cxn modelId="{9AF84C9F-56F4-4324-92D2-BAD56BBE2587}" type="presParOf" srcId="{E95319E6-ECD7-4DFE-8A5A-C7CB16187B13}" destId="{B655B565-A6C9-474E-8198-78E013221018}" srcOrd="1" destOrd="0" presId="urn:microsoft.com/office/officeart/2005/8/layout/hList6"/>
    <dgm:cxn modelId="{9581B9FE-36A5-4136-8D30-FACEEA5A6BF4}" type="presParOf" srcId="{E95319E6-ECD7-4DFE-8A5A-C7CB16187B13}" destId="{5BF77854-8957-4789-8F81-20D122260A67}" srcOrd="2" destOrd="0" presId="urn:microsoft.com/office/officeart/2005/8/layout/hList6"/>
    <dgm:cxn modelId="{8F9E6250-C4DF-4621-BCD6-CF5A0C93E08E}" type="presParOf" srcId="{E95319E6-ECD7-4DFE-8A5A-C7CB16187B13}" destId="{66549E40-EFA4-4E68-BB72-147FF32FF05A}" srcOrd="3" destOrd="0" presId="urn:microsoft.com/office/officeart/2005/8/layout/hList6"/>
    <dgm:cxn modelId="{2DF4BC20-7B84-48C3-9926-9B59D7CAB1E6}" type="presParOf" srcId="{E95319E6-ECD7-4DFE-8A5A-C7CB16187B13}" destId="{01C31EAF-4040-4D29-B462-566109AA41F0}" srcOrd="4" destOrd="0" presId="urn:microsoft.com/office/officeart/2005/8/layout/hList6"/>
  </dgm:cxnLst>
  <dgm:bg>
    <a:solidFill>
      <a:schemeClr val="tx2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14CF67-6BAB-41C7-8FEC-01546E41DE0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12B7F2-F3C1-44A7-A78B-193A35FC8AAF}">
      <dgm:prSet phldrT="[Text]" custT="1"/>
      <dgm:spPr/>
      <dgm:t>
        <a:bodyPr/>
        <a:lstStyle/>
        <a:p>
          <a:r>
            <a:rPr lang="en-US" sz="2800" b="1" dirty="0" smtClean="0"/>
            <a:t>SAQA ID: 48920- </a:t>
          </a:r>
          <a:r>
            <a:rPr lang="en-US" sz="2800" dirty="0" smtClean="0"/>
            <a:t>NC: Paralegal </a:t>
          </a:r>
        </a:p>
        <a:p>
          <a:r>
            <a:rPr lang="en-US" sz="2800" b="1" dirty="0" smtClean="0"/>
            <a:t>SAQA ID: 92278- </a:t>
          </a:r>
          <a:r>
            <a:rPr lang="en-US" sz="2800" dirty="0" smtClean="0"/>
            <a:t>NC: Attorneys Practices</a:t>
          </a:r>
          <a:endParaRPr lang="en-US" sz="2800" dirty="0"/>
        </a:p>
      </dgm:t>
    </dgm:pt>
    <dgm:pt modelId="{61936348-424A-4E10-8781-17CCD26739B5}" type="parTrans" cxnId="{EE762364-3DC4-44CD-BF2A-FDDAAB3BAB1C}">
      <dgm:prSet/>
      <dgm:spPr/>
      <dgm:t>
        <a:bodyPr/>
        <a:lstStyle/>
        <a:p>
          <a:endParaRPr lang="en-US"/>
        </a:p>
      </dgm:t>
    </dgm:pt>
    <dgm:pt modelId="{8DC141FE-53F8-4BF5-83F8-93362A1B9E49}" type="sibTrans" cxnId="{EE762364-3DC4-44CD-BF2A-FDDAAB3BAB1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en-US"/>
        </a:p>
      </dgm:t>
    </dgm:pt>
    <dgm:pt modelId="{C1B47460-BDCD-4877-824E-E0B09F597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800" b="1" dirty="0" smtClean="0"/>
            <a:t>SAQA ID: 61729-</a:t>
          </a:r>
          <a:r>
            <a:rPr lang="en-US" sz="2800" dirty="0" smtClean="0"/>
            <a:t>ND: Policing</a:t>
          </a:r>
        </a:p>
        <a:p>
          <a:r>
            <a:rPr lang="en-US" sz="2800" b="1" dirty="0" smtClean="0"/>
            <a:t>SAQA ID: </a:t>
          </a:r>
          <a:r>
            <a:rPr lang="en-GB" sz="2800" dirty="0" smtClean="0"/>
            <a:t>60329-NC Statutory Intelligence</a:t>
          </a:r>
          <a:endParaRPr lang="en-US" sz="2800" dirty="0" smtClean="0"/>
        </a:p>
      </dgm:t>
    </dgm:pt>
    <dgm:pt modelId="{4EF2FFC0-BC97-4250-BD43-6DD0FC6EE300}" type="parTrans" cxnId="{BCE9B9BE-6C69-4631-89EF-F6FFBED45C5F}">
      <dgm:prSet/>
      <dgm:spPr/>
      <dgm:t>
        <a:bodyPr/>
        <a:lstStyle/>
        <a:p>
          <a:endParaRPr lang="en-US"/>
        </a:p>
      </dgm:t>
    </dgm:pt>
    <dgm:pt modelId="{4965AF9D-D513-4A4C-9253-963C22132129}" type="sibTrans" cxnId="{BCE9B9BE-6C69-4631-89EF-F6FFBED45C5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en-US"/>
        </a:p>
      </dgm:t>
    </dgm:pt>
    <dgm:pt modelId="{27F5EA4D-8F01-4572-9801-890D09AC8BEC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smtClean="0"/>
            <a:t>SAQA ID: 58697: </a:t>
          </a:r>
          <a:r>
            <a:rPr lang="en-US" sz="2800" dirty="0" smtClean="0"/>
            <a:t>Electronic Security</a:t>
          </a:r>
        </a:p>
        <a:p>
          <a:r>
            <a:rPr lang="en-US" sz="2800" b="1" dirty="0" smtClean="0"/>
            <a:t>SAQA ID: 57713-</a:t>
          </a:r>
          <a:r>
            <a:rPr lang="en-US" sz="2800" b="0" dirty="0" smtClean="0"/>
            <a:t>Specialised </a:t>
          </a:r>
          <a:r>
            <a:rPr lang="en-US" sz="2800" dirty="0" smtClean="0"/>
            <a:t>Security  </a:t>
          </a:r>
          <a:endParaRPr lang="en-US" sz="2800" dirty="0"/>
        </a:p>
      </dgm:t>
    </dgm:pt>
    <dgm:pt modelId="{312E7961-2FB0-44B1-9B4D-23954593DDE6}" type="parTrans" cxnId="{934CB691-8226-4F83-A314-B5EC55A9990A}">
      <dgm:prSet/>
      <dgm:spPr/>
      <dgm:t>
        <a:bodyPr/>
        <a:lstStyle/>
        <a:p>
          <a:endParaRPr lang="en-US"/>
        </a:p>
      </dgm:t>
    </dgm:pt>
    <dgm:pt modelId="{2A0765A3-1B39-4672-ADD3-291E85AFE756}" type="sibTrans" cxnId="{934CB691-8226-4F83-A314-B5EC55A9990A}">
      <dgm:prSet/>
      <dgm:spPr/>
      <dgm:t>
        <a:bodyPr/>
        <a:lstStyle/>
        <a:p>
          <a:endParaRPr lang="en-US"/>
        </a:p>
      </dgm:t>
    </dgm:pt>
    <dgm:pt modelId="{8A5B0CA9-C680-4870-A958-857AA44ED122}" type="pres">
      <dgm:prSet presAssocID="{4614CF67-6BAB-41C7-8FEC-01546E41DE0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1F80E9-B8F4-4A06-AC03-5615BB28DE70}" type="pres">
      <dgm:prSet presAssocID="{4614CF67-6BAB-41C7-8FEC-01546E41DE0F}" presName="dummyMaxCanvas" presStyleCnt="0">
        <dgm:presLayoutVars/>
      </dgm:prSet>
      <dgm:spPr/>
    </dgm:pt>
    <dgm:pt modelId="{A78A9B90-B1CB-480A-9940-3D7E49983AB0}" type="pres">
      <dgm:prSet presAssocID="{4614CF67-6BAB-41C7-8FEC-01546E41DE0F}" presName="ThreeNodes_1" presStyleLbl="node1" presStyleIdx="0" presStyleCnt="3" custScaleX="104879" custLinFactNeighborX="163" custLinFactNeighborY="-13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E1E61-35CB-40F0-9305-48D5F4EA1DF3}" type="pres">
      <dgm:prSet presAssocID="{4614CF67-6BAB-41C7-8FEC-01546E41DE0F}" presName="ThreeNodes_2" presStyleLbl="node1" presStyleIdx="1" presStyleCnt="3" custScaleX="112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1528E5-ABE9-4544-BE65-A45F6229E772}" type="pres">
      <dgm:prSet presAssocID="{4614CF67-6BAB-41C7-8FEC-01546E41DE0F}" presName="ThreeNodes_3" presStyleLbl="node1" presStyleIdx="2" presStyleCnt="3" custScaleX="111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80B01-7E77-4D89-A5F8-4EC9723A91CA}" type="pres">
      <dgm:prSet presAssocID="{4614CF67-6BAB-41C7-8FEC-01546E41DE0F}" presName="ThreeConn_1-2" presStyleLbl="fgAccFollowNode1" presStyleIdx="0" presStyleCnt="2" custLinFactX="-21287" custLinFactNeighborX="-100000" custLinFactNeighborY="13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8D16E6-49EC-4474-AD6C-08577DAC86A1}" type="pres">
      <dgm:prSet presAssocID="{4614CF67-6BAB-41C7-8FEC-01546E41DE0F}" presName="ThreeConn_2-3" presStyleLbl="fgAccFollowNode1" presStyleIdx="1" presStyleCnt="2" custLinFactNeighborX="-54325" custLinFactNeighborY="83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ADC8ED-1DD1-400B-9339-AFC596D1D4F9}" type="pres">
      <dgm:prSet presAssocID="{4614CF67-6BAB-41C7-8FEC-01546E41DE0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A6454-4CB9-4A40-955A-712FFEF07513}" type="pres">
      <dgm:prSet presAssocID="{4614CF67-6BAB-41C7-8FEC-01546E41DE0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1CA1BA-C4EE-4A64-A95E-22DB3ED45BBB}" type="pres">
      <dgm:prSet presAssocID="{4614CF67-6BAB-41C7-8FEC-01546E41DE0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17E76E-6C4F-4659-980E-639E7CC10F1E}" type="presOf" srcId="{F412B7F2-F3C1-44A7-A78B-193A35FC8AAF}" destId="{3BADC8ED-1DD1-400B-9339-AFC596D1D4F9}" srcOrd="1" destOrd="0" presId="urn:microsoft.com/office/officeart/2005/8/layout/vProcess5"/>
    <dgm:cxn modelId="{AEF49F64-81D0-4CD1-A503-5BFA6F876F21}" type="presOf" srcId="{C1B47460-BDCD-4877-824E-E0B09F597545}" destId="{76AA6454-4CB9-4A40-955A-712FFEF07513}" srcOrd="1" destOrd="0" presId="urn:microsoft.com/office/officeart/2005/8/layout/vProcess5"/>
    <dgm:cxn modelId="{47DB69AF-692B-47DF-8F5D-4332300B91F5}" type="presOf" srcId="{4614CF67-6BAB-41C7-8FEC-01546E41DE0F}" destId="{8A5B0CA9-C680-4870-A958-857AA44ED122}" srcOrd="0" destOrd="0" presId="urn:microsoft.com/office/officeart/2005/8/layout/vProcess5"/>
    <dgm:cxn modelId="{EE762364-3DC4-44CD-BF2A-FDDAAB3BAB1C}" srcId="{4614CF67-6BAB-41C7-8FEC-01546E41DE0F}" destId="{F412B7F2-F3C1-44A7-A78B-193A35FC8AAF}" srcOrd="0" destOrd="0" parTransId="{61936348-424A-4E10-8781-17CCD26739B5}" sibTransId="{8DC141FE-53F8-4BF5-83F8-93362A1B9E49}"/>
    <dgm:cxn modelId="{69A04F1F-F11F-466C-B8A2-D0D57F22EAC0}" type="presOf" srcId="{C1B47460-BDCD-4877-824E-E0B09F597545}" destId="{989E1E61-35CB-40F0-9305-48D5F4EA1DF3}" srcOrd="0" destOrd="0" presId="urn:microsoft.com/office/officeart/2005/8/layout/vProcess5"/>
    <dgm:cxn modelId="{97BE613B-C407-4BF8-A2AE-8245D6D7AB47}" type="presOf" srcId="{4965AF9D-D513-4A4C-9253-963C22132129}" destId="{0D8D16E6-49EC-4474-AD6C-08577DAC86A1}" srcOrd="0" destOrd="0" presId="urn:microsoft.com/office/officeart/2005/8/layout/vProcess5"/>
    <dgm:cxn modelId="{BCE9B9BE-6C69-4631-89EF-F6FFBED45C5F}" srcId="{4614CF67-6BAB-41C7-8FEC-01546E41DE0F}" destId="{C1B47460-BDCD-4877-824E-E0B09F597545}" srcOrd="1" destOrd="0" parTransId="{4EF2FFC0-BC97-4250-BD43-6DD0FC6EE300}" sibTransId="{4965AF9D-D513-4A4C-9253-963C22132129}"/>
    <dgm:cxn modelId="{1AE7CB8E-4E0D-4BD2-9FE3-377943E09339}" type="presOf" srcId="{8DC141FE-53F8-4BF5-83F8-93362A1B9E49}" destId="{60A80B01-7E77-4D89-A5F8-4EC9723A91CA}" srcOrd="0" destOrd="0" presId="urn:microsoft.com/office/officeart/2005/8/layout/vProcess5"/>
    <dgm:cxn modelId="{AE47FB80-2569-4D40-9168-6215E47FA106}" type="presOf" srcId="{F412B7F2-F3C1-44A7-A78B-193A35FC8AAF}" destId="{A78A9B90-B1CB-480A-9940-3D7E49983AB0}" srcOrd="0" destOrd="0" presId="urn:microsoft.com/office/officeart/2005/8/layout/vProcess5"/>
    <dgm:cxn modelId="{934CB691-8226-4F83-A314-B5EC55A9990A}" srcId="{4614CF67-6BAB-41C7-8FEC-01546E41DE0F}" destId="{27F5EA4D-8F01-4572-9801-890D09AC8BEC}" srcOrd="2" destOrd="0" parTransId="{312E7961-2FB0-44B1-9B4D-23954593DDE6}" sibTransId="{2A0765A3-1B39-4672-ADD3-291E85AFE756}"/>
    <dgm:cxn modelId="{F57ADE0D-E0A6-4706-993B-EE5CA0A406A0}" type="presOf" srcId="{27F5EA4D-8F01-4572-9801-890D09AC8BEC}" destId="{681528E5-ABE9-4544-BE65-A45F6229E772}" srcOrd="0" destOrd="0" presId="urn:microsoft.com/office/officeart/2005/8/layout/vProcess5"/>
    <dgm:cxn modelId="{8AA44293-A1C7-40EF-B97D-FA4B6EC1D160}" type="presOf" srcId="{27F5EA4D-8F01-4572-9801-890D09AC8BEC}" destId="{4C1CA1BA-C4EE-4A64-A95E-22DB3ED45BBB}" srcOrd="1" destOrd="0" presId="urn:microsoft.com/office/officeart/2005/8/layout/vProcess5"/>
    <dgm:cxn modelId="{FAB030A1-8607-4A69-93A0-76B9500A7D5E}" type="presParOf" srcId="{8A5B0CA9-C680-4870-A958-857AA44ED122}" destId="{901F80E9-B8F4-4A06-AC03-5615BB28DE70}" srcOrd="0" destOrd="0" presId="urn:microsoft.com/office/officeart/2005/8/layout/vProcess5"/>
    <dgm:cxn modelId="{B6D25606-D095-47A0-9336-FAA868F21DC7}" type="presParOf" srcId="{8A5B0CA9-C680-4870-A958-857AA44ED122}" destId="{A78A9B90-B1CB-480A-9940-3D7E49983AB0}" srcOrd="1" destOrd="0" presId="urn:microsoft.com/office/officeart/2005/8/layout/vProcess5"/>
    <dgm:cxn modelId="{FE58BF79-5986-45D4-922C-DC9B48DD2581}" type="presParOf" srcId="{8A5B0CA9-C680-4870-A958-857AA44ED122}" destId="{989E1E61-35CB-40F0-9305-48D5F4EA1DF3}" srcOrd="2" destOrd="0" presId="urn:microsoft.com/office/officeart/2005/8/layout/vProcess5"/>
    <dgm:cxn modelId="{BD96A5E8-7BE9-4DAB-8131-4A756DB47130}" type="presParOf" srcId="{8A5B0CA9-C680-4870-A958-857AA44ED122}" destId="{681528E5-ABE9-4544-BE65-A45F6229E772}" srcOrd="3" destOrd="0" presId="urn:microsoft.com/office/officeart/2005/8/layout/vProcess5"/>
    <dgm:cxn modelId="{B154F3F3-0550-44A4-8244-E27455FBE7ED}" type="presParOf" srcId="{8A5B0CA9-C680-4870-A958-857AA44ED122}" destId="{60A80B01-7E77-4D89-A5F8-4EC9723A91CA}" srcOrd="4" destOrd="0" presId="urn:microsoft.com/office/officeart/2005/8/layout/vProcess5"/>
    <dgm:cxn modelId="{780DD100-D5E0-4E94-A9C6-D8D13E30087C}" type="presParOf" srcId="{8A5B0CA9-C680-4870-A958-857AA44ED122}" destId="{0D8D16E6-49EC-4474-AD6C-08577DAC86A1}" srcOrd="5" destOrd="0" presId="urn:microsoft.com/office/officeart/2005/8/layout/vProcess5"/>
    <dgm:cxn modelId="{DC362502-1D9C-4674-86C9-B91A4F9103DC}" type="presParOf" srcId="{8A5B0CA9-C680-4870-A958-857AA44ED122}" destId="{3BADC8ED-1DD1-400B-9339-AFC596D1D4F9}" srcOrd="6" destOrd="0" presId="urn:microsoft.com/office/officeart/2005/8/layout/vProcess5"/>
    <dgm:cxn modelId="{FF44BD38-5B1A-4DA8-AB35-DEB238B1ABE1}" type="presParOf" srcId="{8A5B0CA9-C680-4870-A958-857AA44ED122}" destId="{76AA6454-4CB9-4A40-955A-712FFEF07513}" srcOrd="7" destOrd="0" presId="urn:microsoft.com/office/officeart/2005/8/layout/vProcess5"/>
    <dgm:cxn modelId="{7B4A9F8E-A699-441B-B488-D6EF7AEC5C44}" type="presParOf" srcId="{8A5B0CA9-C680-4870-A958-857AA44ED122}" destId="{4C1CA1BA-C4EE-4A64-A95E-22DB3ED45BBB}" srcOrd="8" destOrd="0" presId="urn:microsoft.com/office/officeart/2005/8/layout/vProcess5"/>
  </dgm:cxnLst>
  <dgm:bg>
    <a:solidFill>
      <a:schemeClr val="tx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B71CE7-E864-407D-BD2C-A4274C23D45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8C8A5-F3E8-4D6D-8C9D-2DB3617ECBCF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Authentic</a:t>
          </a:r>
          <a:endParaRPr lang="en-US" dirty="0"/>
        </a:p>
      </dgm:t>
    </dgm:pt>
    <dgm:pt modelId="{3AF4395A-FF6F-422A-9DEF-AEA0964B2DB2}" type="parTrans" cxnId="{6649BD1E-13B0-49D5-8D40-04DF0DC86C68}">
      <dgm:prSet/>
      <dgm:spPr/>
      <dgm:t>
        <a:bodyPr/>
        <a:lstStyle/>
        <a:p>
          <a:endParaRPr lang="en-US"/>
        </a:p>
      </dgm:t>
    </dgm:pt>
    <dgm:pt modelId="{0AD88968-11C2-4CA5-91A5-24AD18FDD27A}" type="sibTrans" cxnId="{6649BD1E-13B0-49D5-8D40-04DF0DC86C68}">
      <dgm:prSet/>
      <dgm:spPr/>
      <dgm:t>
        <a:bodyPr/>
        <a:lstStyle/>
        <a:p>
          <a:endParaRPr lang="en-US"/>
        </a:p>
      </dgm:t>
    </dgm:pt>
    <dgm:pt modelId="{0BDC7EBB-89E8-4484-86DE-17B028B98E79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smtClean="0"/>
            <a:t>Valid </a:t>
          </a:r>
          <a:endParaRPr lang="en-US" dirty="0"/>
        </a:p>
      </dgm:t>
    </dgm:pt>
    <dgm:pt modelId="{1D54015F-AE57-4CBC-8556-99E643C3D058}" type="parTrans" cxnId="{1563E51A-BB85-4DFF-8E93-04BBCE3D98DD}">
      <dgm:prSet/>
      <dgm:spPr/>
      <dgm:t>
        <a:bodyPr/>
        <a:lstStyle/>
        <a:p>
          <a:endParaRPr lang="en-US"/>
        </a:p>
      </dgm:t>
    </dgm:pt>
    <dgm:pt modelId="{0AA7A45D-09D6-46C8-9D05-E7F50DCACC09}" type="sibTrans" cxnId="{1563E51A-BB85-4DFF-8E93-04BBCE3D98DD}">
      <dgm:prSet/>
      <dgm:spPr/>
      <dgm:t>
        <a:bodyPr/>
        <a:lstStyle/>
        <a:p>
          <a:endParaRPr lang="en-US"/>
        </a:p>
      </dgm:t>
    </dgm:pt>
    <dgm:pt modelId="{5C7A660A-0269-4022-9F0F-3F2AD2088B3F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Current </a:t>
          </a:r>
          <a:endParaRPr lang="en-US" dirty="0"/>
        </a:p>
      </dgm:t>
    </dgm:pt>
    <dgm:pt modelId="{D7A1282E-D059-4DAF-9813-B9FC4CD97591}" type="parTrans" cxnId="{2CB83234-2FCC-4298-B5CD-441F98FFC928}">
      <dgm:prSet/>
      <dgm:spPr/>
      <dgm:t>
        <a:bodyPr/>
        <a:lstStyle/>
        <a:p>
          <a:endParaRPr lang="en-US"/>
        </a:p>
      </dgm:t>
    </dgm:pt>
    <dgm:pt modelId="{6673F26E-CAD2-47D0-B424-FAEB6B67EE4B}" type="sibTrans" cxnId="{2CB83234-2FCC-4298-B5CD-441F98FFC928}">
      <dgm:prSet/>
      <dgm:spPr/>
      <dgm:t>
        <a:bodyPr/>
        <a:lstStyle/>
        <a:p>
          <a:endParaRPr lang="en-US"/>
        </a:p>
      </dgm:t>
    </dgm:pt>
    <dgm:pt modelId="{15066515-EAF8-4657-8F47-D00F3A82C3E9}">
      <dgm:prSet phldrT="[Text]" custT="1"/>
      <dgm:spPr/>
      <dgm:t>
        <a:bodyPr/>
        <a:lstStyle/>
        <a:p>
          <a:r>
            <a:rPr lang="en-US" sz="2800" b="1" dirty="0" smtClean="0"/>
            <a:t>PRINCIPLES OF ASSESSMENT</a:t>
          </a:r>
          <a:endParaRPr lang="en-US" sz="2800" b="1" dirty="0"/>
        </a:p>
      </dgm:t>
    </dgm:pt>
    <dgm:pt modelId="{D8E34DEA-CDD0-4D37-BAC5-D6826216D17B}" type="parTrans" cxnId="{299055D6-F97F-4B69-9B5D-E0ACDCEB5E3E}">
      <dgm:prSet/>
      <dgm:spPr/>
      <dgm:t>
        <a:bodyPr/>
        <a:lstStyle/>
        <a:p>
          <a:endParaRPr lang="en-US"/>
        </a:p>
      </dgm:t>
    </dgm:pt>
    <dgm:pt modelId="{60D8871D-63DE-4678-9FED-FB8694EA4C2A}" type="sibTrans" cxnId="{299055D6-F97F-4B69-9B5D-E0ACDCEB5E3E}">
      <dgm:prSet/>
      <dgm:spPr/>
      <dgm:t>
        <a:bodyPr/>
        <a:lstStyle/>
        <a:p>
          <a:endParaRPr lang="en-US"/>
        </a:p>
      </dgm:t>
    </dgm:pt>
    <dgm:pt modelId="{6A7B0019-92FE-4497-98DE-18A2CB259452}" type="pres">
      <dgm:prSet presAssocID="{A0B71CE7-E864-407D-BD2C-A4274C23D45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AAB92C-A47E-4FEF-96ED-9790D70AFF38}" type="pres">
      <dgm:prSet presAssocID="{A0B71CE7-E864-407D-BD2C-A4274C23D453}" presName="ellipse" presStyleLbl="trBgShp" presStyleIdx="0" presStyleCnt="1"/>
      <dgm:spPr/>
    </dgm:pt>
    <dgm:pt modelId="{71964D71-02C8-466B-B60F-8FED43419511}" type="pres">
      <dgm:prSet presAssocID="{A0B71CE7-E864-407D-BD2C-A4274C23D453}" presName="arrow1" presStyleLbl="fgShp" presStyleIdx="0" presStyleCnt="1"/>
      <dgm:spPr/>
    </dgm:pt>
    <dgm:pt modelId="{05EF4A61-234C-4BAD-B036-F3458BBD7A0D}" type="pres">
      <dgm:prSet presAssocID="{A0B71CE7-E864-407D-BD2C-A4274C23D453}" presName="rectangle" presStyleLbl="revTx" presStyleIdx="0" presStyleCnt="1" custScaleX="154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85EADC-00DB-4479-9334-AD979B11C885}" type="pres">
      <dgm:prSet presAssocID="{0BDC7EBB-89E8-4484-86DE-17B028B98E79}" presName="item1" presStyleLbl="node1" presStyleIdx="0" presStyleCnt="3" custScaleX="139891" custScaleY="131293" custLinFactNeighborX="-10472" custLinFactNeighborY="170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B75D6D-A927-406C-A0D5-587B04752273}" type="pres">
      <dgm:prSet presAssocID="{5C7A660A-0269-4022-9F0F-3F2AD2088B3F}" presName="item2" presStyleLbl="node1" presStyleIdx="1" presStyleCnt="3" custScaleX="182298" custScaleY="153062" custLinFactNeighborX="3187" custLinFactNeighborY="3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6CCF9-1429-494B-8B1F-5F285CF99E5D}" type="pres">
      <dgm:prSet presAssocID="{15066515-EAF8-4657-8F47-D00F3A82C3E9}" presName="item3" presStyleLbl="node1" presStyleIdx="2" presStyleCnt="3" custScaleX="130739" custScaleY="134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AB281-6D20-4830-AF67-3D6A752C0071}" type="pres">
      <dgm:prSet presAssocID="{A0B71CE7-E864-407D-BD2C-A4274C23D453}" presName="funnel" presStyleLbl="trAlignAcc1" presStyleIdx="0" presStyleCnt="1" custScaleX="95851" custScaleY="80909" custLinFactNeighborX="-9" custLinFactNeighborY="-1536"/>
      <dgm:spPr/>
    </dgm:pt>
  </dgm:ptLst>
  <dgm:cxnLst>
    <dgm:cxn modelId="{299055D6-F97F-4B69-9B5D-E0ACDCEB5E3E}" srcId="{A0B71CE7-E864-407D-BD2C-A4274C23D453}" destId="{15066515-EAF8-4657-8F47-D00F3A82C3E9}" srcOrd="3" destOrd="0" parTransId="{D8E34DEA-CDD0-4D37-BAC5-D6826216D17B}" sibTransId="{60D8871D-63DE-4678-9FED-FB8694EA4C2A}"/>
    <dgm:cxn modelId="{2CB83234-2FCC-4298-B5CD-441F98FFC928}" srcId="{A0B71CE7-E864-407D-BD2C-A4274C23D453}" destId="{5C7A660A-0269-4022-9F0F-3F2AD2088B3F}" srcOrd="2" destOrd="0" parTransId="{D7A1282E-D059-4DAF-9813-B9FC4CD97591}" sibTransId="{6673F26E-CAD2-47D0-B424-FAEB6B67EE4B}"/>
    <dgm:cxn modelId="{F637B081-F6C7-4921-94E7-9DAD599489EF}" type="presOf" srcId="{A0B71CE7-E864-407D-BD2C-A4274C23D453}" destId="{6A7B0019-92FE-4497-98DE-18A2CB259452}" srcOrd="0" destOrd="0" presId="urn:microsoft.com/office/officeart/2005/8/layout/funnel1"/>
    <dgm:cxn modelId="{DFC76991-D1F2-4E8F-8E14-8499C045BD2D}" type="presOf" srcId="{15066515-EAF8-4657-8F47-D00F3A82C3E9}" destId="{05EF4A61-234C-4BAD-B036-F3458BBD7A0D}" srcOrd="0" destOrd="0" presId="urn:microsoft.com/office/officeart/2005/8/layout/funnel1"/>
    <dgm:cxn modelId="{1563E51A-BB85-4DFF-8E93-04BBCE3D98DD}" srcId="{A0B71CE7-E864-407D-BD2C-A4274C23D453}" destId="{0BDC7EBB-89E8-4484-86DE-17B028B98E79}" srcOrd="1" destOrd="0" parTransId="{1D54015F-AE57-4CBC-8556-99E643C3D058}" sibTransId="{0AA7A45D-09D6-46C8-9D05-E7F50DCACC09}"/>
    <dgm:cxn modelId="{91EA89D4-7C42-457C-9CDB-0AE7C1A7CE69}" type="presOf" srcId="{5C7A660A-0269-4022-9F0F-3F2AD2088B3F}" destId="{C285EADC-00DB-4479-9334-AD979B11C885}" srcOrd="0" destOrd="0" presId="urn:microsoft.com/office/officeart/2005/8/layout/funnel1"/>
    <dgm:cxn modelId="{67D76202-338C-402E-9917-FFB4B949219E}" type="presOf" srcId="{0BDC7EBB-89E8-4484-86DE-17B028B98E79}" destId="{9EB75D6D-A927-406C-A0D5-587B04752273}" srcOrd="0" destOrd="0" presId="urn:microsoft.com/office/officeart/2005/8/layout/funnel1"/>
    <dgm:cxn modelId="{6649BD1E-13B0-49D5-8D40-04DF0DC86C68}" srcId="{A0B71CE7-E864-407D-BD2C-A4274C23D453}" destId="{8318C8A5-F3E8-4D6D-8C9D-2DB3617ECBCF}" srcOrd="0" destOrd="0" parTransId="{3AF4395A-FF6F-422A-9DEF-AEA0964B2DB2}" sibTransId="{0AD88968-11C2-4CA5-91A5-24AD18FDD27A}"/>
    <dgm:cxn modelId="{1022BF2C-9D39-4FFA-9674-02D5AA89EF41}" type="presOf" srcId="{8318C8A5-F3E8-4D6D-8C9D-2DB3617ECBCF}" destId="{ABC6CCF9-1429-494B-8B1F-5F285CF99E5D}" srcOrd="0" destOrd="0" presId="urn:microsoft.com/office/officeart/2005/8/layout/funnel1"/>
    <dgm:cxn modelId="{6111E380-DD08-4E15-8149-49A7028E2208}" type="presParOf" srcId="{6A7B0019-92FE-4497-98DE-18A2CB259452}" destId="{5DAAB92C-A47E-4FEF-96ED-9790D70AFF38}" srcOrd="0" destOrd="0" presId="urn:microsoft.com/office/officeart/2005/8/layout/funnel1"/>
    <dgm:cxn modelId="{22A08471-EF9B-4A9B-AB9D-623507D9A6CF}" type="presParOf" srcId="{6A7B0019-92FE-4497-98DE-18A2CB259452}" destId="{71964D71-02C8-466B-B60F-8FED43419511}" srcOrd="1" destOrd="0" presId="urn:microsoft.com/office/officeart/2005/8/layout/funnel1"/>
    <dgm:cxn modelId="{761263A0-F20A-4E21-8273-7A47F1C8AC2B}" type="presParOf" srcId="{6A7B0019-92FE-4497-98DE-18A2CB259452}" destId="{05EF4A61-234C-4BAD-B036-F3458BBD7A0D}" srcOrd="2" destOrd="0" presId="urn:microsoft.com/office/officeart/2005/8/layout/funnel1"/>
    <dgm:cxn modelId="{CB6CB35D-47AE-4674-BF2C-ADC27D483D15}" type="presParOf" srcId="{6A7B0019-92FE-4497-98DE-18A2CB259452}" destId="{C285EADC-00DB-4479-9334-AD979B11C885}" srcOrd="3" destOrd="0" presId="urn:microsoft.com/office/officeart/2005/8/layout/funnel1"/>
    <dgm:cxn modelId="{A9C0CF6C-9C7C-4747-A18B-223E942B818D}" type="presParOf" srcId="{6A7B0019-92FE-4497-98DE-18A2CB259452}" destId="{9EB75D6D-A927-406C-A0D5-587B04752273}" srcOrd="4" destOrd="0" presId="urn:microsoft.com/office/officeart/2005/8/layout/funnel1"/>
    <dgm:cxn modelId="{C0C55B67-A274-42C7-A8AB-170B76F0DBCD}" type="presParOf" srcId="{6A7B0019-92FE-4497-98DE-18A2CB259452}" destId="{ABC6CCF9-1429-494B-8B1F-5F285CF99E5D}" srcOrd="5" destOrd="0" presId="urn:microsoft.com/office/officeart/2005/8/layout/funnel1"/>
    <dgm:cxn modelId="{04CFAFDC-A390-4532-9435-DB2681B727C9}" type="presParOf" srcId="{6A7B0019-92FE-4497-98DE-18A2CB259452}" destId="{D72AB281-6D20-4830-AF67-3D6A752C0071}" srcOrd="6" destOrd="0" presId="urn:microsoft.com/office/officeart/2005/8/layout/funnel1"/>
  </dgm:cxnLst>
  <dgm:bg>
    <a:solidFill>
      <a:schemeClr val="tx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23BDD-8024-4942-9F8F-031E58A9ABB8}">
      <dsp:nvSpPr>
        <dsp:cNvPr id="0" name=""/>
        <dsp:cNvSpPr/>
      </dsp:nvSpPr>
      <dsp:spPr>
        <a:xfrm>
          <a:off x="0" y="597633"/>
          <a:ext cx="84549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780A5-81A4-477F-9955-58996000E1E6}">
      <dsp:nvSpPr>
        <dsp:cNvPr id="0" name=""/>
        <dsp:cNvSpPr/>
      </dsp:nvSpPr>
      <dsp:spPr>
        <a:xfrm>
          <a:off x="333746" y="354171"/>
          <a:ext cx="7497871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04" tIns="0" rIns="22370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Knowledge Module (KM)</a:t>
          </a:r>
          <a:endParaRPr lang="en-US" sz="3200" b="1" kern="1200" dirty="0"/>
        </a:p>
      </dsp:txBody>
      <dsp:txXfrm>
        <a:off x="389947" y="410372"/>
        <a:ext cx="7385469" cy="1038878"/>
      </dsp:txXfrm>
    </dsp:sp>
    <dsp:sp modelId="{0C71B638-A496-49A9-B21B-E52A89F0DF7C}">
      <dsp:nvSpPr>
        <dsp:cNvPr id="0" name=""/>
        <dsp:cNvSpPr/>
      </dsp:nvSpPr>
      <dsp:spPr>
        <a:xfrm>
          <a:off x="0" y="2541487"/>
          <a:ext cx="84549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BD3F6-5EBB-448D-B1DA-EBAD2A840ECC}">
      <dsp:nvSpPr>
        <dsp:cNvPr id="0" name=""/>
        <dsp:cNvSpPr/>
      </dsp:nvSpPr>
      <dsp:spPr>
        <a:xfrm>
          <a:off x="1194330" y="1787602"/>
          <a:ext cx="5999907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04" tIns="0" rIns="22370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Practical Skills Module (PSM)</a:t>
          </a:r>
          <a:endParaRPr lang="en-US" sz="3200" b="1" kern="1200" dirty="0"/>
        </a:p>
      </dsp:txBody>
      <dsp:txXfrm>
        <a:off x="1250531" y="1843803"/>
        <a:ext cx="5887505" cy="1038878"/>
      </dsp:txXfrm>
    </dsp:sp>
    <dsp:sp modelId="{9BB7F2EE-88C8-4FC9-87E9-89A68B7A6893}">
      <dsp:nvSpPr>
        <dsp:cNvPr id="0" name=""/>
        <dsp:cNvSpPr/>
      </dsp:nvSpPr>
      <dsp:spPr>
        <a:xfrm>
          <a:off x="0" y="4135712"/>
          <a:ext cx="84549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870869-F6DD-42AF-BD04-6D2C2D90B6AC}">
      <dsp:nvSpPr>
        <dsp:cNvPr id="0" name=""/>
        <dsp:cNvSpPr/>
      </dsp:nvSpPr>
      <dsp:spPr>
        <a:xfrm>
          <a:off x="277580" y="3311603"/>
          <a:ext cx="7833449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04" tIns="0" rIns="22370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Workplace Experience Module (WEM</a:t>
          </a:r>
          <a:r>
            <a:rPr lang="en-US" sz="3200" kern="1200" dirty="0" smtClean="0"/>
            <a:t>)</a:t>
          </a:r>
          <a:endParaRPr lang="en-US" sz="3200" kern="1200" dirty="0"/>
        </a:p>
      </dsp:txBody>
      <dsp:txXfrm>
        <a:off x="333781" y="3367804"/>
        <a:ext cx="7721047" cy="1038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7324C-69C5-49AA-912B-0D5AD642D301}">
      <dsp:nvSpPr>
        <dsp:cNvPr id="0" name=""/>
        <dsp:cNvSpPr/>
      </dsp:nvSpPr>
      <dsp:spPr>
        <a:xfrm rot="16200000">
          <a:off x="-1484478" y="1485549"/>
          <a:ext cx="5755762" cy="2784663"/>
        </a:xfrm>
        <a:prstGeom prst="flowChartManualOperation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Legacy: </a:t>
          </a:r>
          <a:r>
            <a:rPr lang="en-US" sz="2800" kern="1200" dirty="0" smtClean="0"/>
            <a:t>SAQA ID 58577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Occupational Code ID </a:t>
          </a:r>
          <a:r>
            <a:rPr lang="en-US" sz="2800" b="1" kern="1200" dirty="0" smtClean="0"/>
            <a:t>541401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NC:  Security Officer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GSO</a:t>
          </a:r>
          <a:endParaRPr lang="en-US" sz="2800" b="1" kern="1200" dirty="0"/>
        </a:p>
      </dsp:txBody>
      <dsp:txXfrm rot="5400000">
        <a:off x="1071" y="1151152"/>
        <a:ext cx="2784663" cy="3453458"/>
      </dsp:txXfrm>
    </dsp:sp>
    <dsp:sp modelId="{5BF77854-8957-4789-8F81-20D122260A67}">
      <dsp:nvSpPr>
        <dsp:cNvPr id="0" name=""/>
        <dsp:cNvSpPr/>
      </dsp:nvSpPr>
      <dsp:spPr>
        <a:xfrm rot="16200000">
          <a:off x="1509035" y="1485549"/>
          <a:ext cx="5755762" cy="2784663"/>
        </a:xfrm>
        <a:prstGeom prst="flowChartManualOperation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Legacy: </a:t>
          </a:r>
          <a:r>
            <a:rPr lang="en-US" sz="2800" kern="1200" dirty="0" smtClean="0"/>
            <a:t>SAQA ID 58696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Occupational Code ID:</a:t>
          </a:r>
          <a:r>
            <a:rPr lang="en-US" sz="2800" b="1" kern="1200" dirty="0" smtClean="0"/>
            <a:t>541402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NC: Close Protector 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Close Protection</a:t>
          </a:r>
          <a:endParaRPr lang="en-US" sz="2800" b="1" kern="1200" dirty="0"/>
        </a:p>
      </dsp:txBody>
      <dsp:txXfrm rot="5400000">
        <a:off x="2994584" y="1151152"/>
        <a:ext cx="2784663" cy="3453458"/>
      </dsp:txXfrm>
    </dsp:sp>
    <dsp:sp modelId="{01C31EAF-4040-4D29-B462-566109AA41F0}">
      <dsp:nvSpPr>
        <dsp:cNvPr id="0" name=""/>
        <dsp:cNvSpPr/>
      </dsp:nvSpPr>
      <dsp:spPr>
        <a:xfrm rot="16200000">
          <a:off x="4502548" y="1485549"/>
          <a:ext cx="5755762" cy="278466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800" b="1" kern="1200" dirty="0" smtClean="0"/>
            <a:t>OC:</a:t>
          </a:r>
          <a:r>
            <a:rPr lang="en-ZA" sz="2800" b="1" kern="1200" baseline="0" dirty="0" smtClean="0"/>
            <a:t> </a:t>
          </a:r>
          <a:r>
            <a:rPr lang="en-ZA" sz="2800" kern="1200" baseline="0" dirty="0" smtClean="0"/>
            <a:t>Traffic Officer 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SAQA ID: </a:t>
          </a:r>
          <a:r>
            <a:rPr lang="en-US" sz="2800" b="1" kern="1200" dirty="0" smtClean="0"/>
            <a:t>97639</a:t>
          </a:r>
          <a:endParaRPr lang="en-US" sz="2800" b="1" kern="1200" dirty="0"/>
        </a:p>
      </dsp:txBody>
      <dsp:txXfrm rot="5400000">
        <a:off x="5988097" y="1151152"/>
        <a:ext cx="2784663" cy="34534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A9B90-B1CB-480A-9940-3D7E49983AB0}">
      <dsp:nvSpPr>
        <dsp:cNvPr id="0" name=""/>
        <dsp:cNvSpPr/>
      </dsp:nvSpPr>
      <dsp:spPr>
        <a:xfrm>
          <a:off x="-280692" y="0"/>
          <a:ext cx="7597097" cy="1556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48920- </a:t>
          </a:r>
          <a:r>
            <a:rPr lang="en-US" sz="2800" kern="1200" dirty="0" smtClean="0"/>
            <a:t>NC: Paralegal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92278- </a:t>
          </a:r>
          <a:r>
            <a:rPr lang="en-US" sz="2800" kern="1200" dirty="0" smtClean="0"/>
            <a:t>NC: Attorneys Practices</a:t>
          </a:r>
          <a:endParaRPr lang="en-US" sz="2800" kern="1200" dirty="0"/>
        </a:p>
      </dsp:txBody>
      <dsp:txXfrm>
        <a:off x="-235095" y="45597"/>
        <a:ext cx="5839693" cy="1465589"/>
      </dsp:txXfrm>
    </dsp:sp>
    <dsp:sp modelId="{989E1E61-35CB-40F0-9305-48D5F4EA1DF3}">
      <dsp:nvSpPr>
        <dsp:cNvPr id="0" name=""/>
        <dsp:cNvSpPr/>
      </dsp:nvSpPr>
      <dsp:spPr>
        <a:xfrm>
          <a:off x="83050" y="1816247"/>
          <a:ext cx="8124292" cy="1556783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61729-</a:t>
          </a:r>
          <a:r>
            <a:rPr lang="en-US" sz="2800" kern="1200" dirty="0" smtClean="0"/>
            <a:t>ND: Policing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</a:t>
          </a:r>
          <a:r>
            <a:rPr lang="en-GB" sz="2800" kern="1200" dirty="0" smtClean="0"/>
            <a:t>60329-NC Statutory Intelligence</a:t>
          </a:r>
          <a:endParaRPr lang="en-US" sz="2800" kern="1200" dirty="0" smtClean="0"/>
        </a:p>
      </dsp:txBody>
      <dsp:txXfrm>
        <a:off x="128647" y="1861844"/>
        <a:ext cx="6181322" cy="1465589"/>
      </dsp:txXfrm>
    </dsp:sp>
    <dsp:sp modelId="{681528E5-ABE9-4544-BE65-A45F6229E772}">
      <dsp:nvSpPr>
        <dsp:cNvPr id="0" name=""/>
        <dsp:cNvSpPr/>
      </dsp:nvSpPr>
      <dsp:spPr>
        <a:xfrm>
          <a:off x="754216" y="3632495"/>
          <a:ext cx="8060258" cy="1556783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58697: </a:t>
          </a:r>
          <a:r>
            <a:rPr lang="en-US" sz="2800" kern="1200" dirty="0" smtClean="0"/>
            <a:t>Electronic Security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SAQA ID: 57713-</a:t>
          </a:r>
          <a:r>
            <a:rPr lang="en-US" sz="2800" b="0" kern="1200" dirty="0" smtClean="0"/>
            <a:t>Specialised </a:t>
          </a:r>
          <a:r>
            <a:rPr lang="en-US" sz="2800" kern="1200" dirty="0" smtClean="0"/>
            <a:t>Security  </a:t>
          </a:r>
          <a:endParaRPr lang="en-US" sz="2800" kern="1200" dirty="0"/>
        </a:p>
      </dsp:txBody>
      <dsp:txXfrm>
        <a:off x="799813" y="3678092"/>
        <a:ext cx="6131883" cy="1465589"/>
      </dsp:txXfrm>
    </dsp:sp>
    <dsp:sp modelId="{60A80B01-7E77-4D89-A5F8-4EC9723A91CA}">
      <dsp:nvSpPr>
        <dsp:cNvPr id="0" name=""/>
        <dsp:cNvSpPr/>
      </dsp:nvSpPr>
      <dsp:spPr>
        <a:xfrm>
          <a:off x="4888664" y="1321914"/>
          <a:ext cx="1011909" cy="1011909"/>
        </a:xfrm>
        <a:prstGeom prst="downArrow">
          <a:avLst>
            <a:gd name="adj1" fmla="val 55000"/>
            <a:gd name="adj2" fmla="val 45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116344" y="1321914"/>
        <a:ext cx="556549" cy="761462"/>
      </dsp:txXfrm>
    </dsp:sp>
    <dsp:sp modelId="{0D8D16E6-49EC-4474-AD6C-08577DAC86A1}">
      <dsp:nvSpPr>
        <dsp:cNvPr id="0" name=""/>
        <dsp:cNvSpPr/>
      </dsp:nvSpPr>
      <dsp:spPr>
        <a:xfrm>
          <a:off x="6205407" y="3070772"/>
          <a:ext cx="1011909" cy="1011909"/>
        </a:xfrm>
        <a:prstGeom prst="downArrow">
          <a:avLst>
            <a:gd name="adj1" fmla="val 55000"/>
            <a:gd name="adj2" fmla="val 45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433087" y="3070772"/>
        <a:ext cx="556549" cy="7614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AB92C-A47E-4FEF-96ED-9790D70AFF38}">
      <dsp:nvSpPr>
        <dsp:cNvPr id="0" name=""/>
        <dsp:cNvSpPr/>
      </dsp:nvSpPr>
      <dsp:spPr>
        <a:xfrm>
          <a:off x="2124375" y="184021"/>
          <a:ext cx="4045501" cy="14049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64D71-02C8-466B-B60F-8FED43419511}">
      <dsp:nvSpPr>
        <dsp:cNvPr id="0" name=""/>
        <dsp:cNvSpPr/>
      </dsp:nvSpPr>
      <dsp:spPr>
        <a:xfrm>
          <a:off x="3761392" y="3624265"/>
          <a:ext cx="784011" cy="501767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F4A61-234C-4BAD-B036-F3458BBD7A0D}">
      <dsp:nvSpPr>
        <dsp:cNvPr id="0" name=""/>
        <dsp:cNvSpPr/>
      </dsp:nvSpPr>
      <dsp:spPr>
        <a:xfrm>
          <a:off x="1244946" y="4025679"/>
          <a:ext cx="5816903" cy="940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PRINCIPLES OF ASSESSMENT</a:t>
          </a:r>
          <a:endParaRPr lang="en-US" sz="2800" b="1" kern="1200" dirty="0"/>
        </a:p>
      </dsp:txBody>
      <dsp:txXfrm>
        <a:off x="1244946" y="4025679"/>
        <a:ext cx="5816903" cy="940814"/>
      </dsp:txXfrm>
    </dsp:sp>
    <dsp:sp modelId="{C285EADC-00DB-4479-9334-AD979B11C885}">
      <dsp:nvSpPr>
        <dsp:cNvPr id="0" name=""/>
        <dsp:cNvSpPr/>
      </dsp:nvSpPr>
      <dsp:spPr>
        <a:xfrm>
          <a:off x="3165923" y="1716621"/>
          <a:ext cx="1974171" cy="1852834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Current </a:t>
          </a:r>
          <a:endParaRPr lang="en-US" sz="2300" kern="1200" dirty="0"/>
        </a:p>
      </dsp:txBody>
      <dsp:txXfrm>
        <a:off x="3455034" y="1987962"/>
        <a:ext cx="1395949" cy="1310152"/>
      </dsp:txXfrm>
    </dsp:sp>
    <dsp:sp modelId="{9EB75D6D-A927-406C-A0D5-587B04752273}">
      <dsp:nvSpPr>
        <dsp:cNvPr id="0" name=""/>
        <dsp:cNvSpPr/>
      </dsp:nvSpPr>
      <dsp:spPr>
        <a:xfrm>
          <a:off x="2049646" y="310286"/>
          <a:ext cx="2572628" cy="2160043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Valid </a:t>
          </a:r>
          <a:endParaRPr lang="en-US" sz="2300" kern="1200" dirty="0"/>
        </a:p>
      </dsp:txBody>
      <dsp:txXfrm>
        <a:off x="2426399" y="626617"/>
        <a:ext cx="1819122" cy="1527381"/>
      </dsp:txXfrm>
    </dsp:sp>
    <dsp:sp modelId="{ABC6CCF9-1429-494B-8B1F-5F285CF99E5D}">
      <dsp:nvSpPr>
        <dsp:cNvPr id="0" name=""/>
        <dsp:cNvSpPr/>
      </dsp:nvSpPr>
      <dsp:spPr>
        <a:xfrm>
          <a:off x="3811058" y="51182"/>
          <a:ext cx="1845016" cy="1903949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Authentic</a:t>
          </a:r>
          <a:endParaRPr lang="en-US" sz="2300" kern="1200" dirty="0"/>
        </a:p>
      </dsp:txBody>
      <dsp:txXfrm>
        <a:off x="4081254" y="330009"/>
        <a:ext cx="1304624" cy="1346295"/>
      </dsp:txXfrm>
    </dsp:sp>
    <dsp:sp modelId="{D72AB281-6D20-4830-AF67-3D6A752C0071}">
      <dsp:nvSpPr>
        <dsp:cNvPr id="0" name=""/>
        <dsp:cNvSpPr/>
      </dsp:nvSpPr>
      <dsp:spPr>
        <a:xfrm>
          <a:off x="2048849" y="292862"/>
          <a:ext cx="4208306" cy="284182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FAFFD-4226-46DC-AB85-55B32EDB6B22}" type="datetimeFigureOut">
              <a:rPr lang="en-ZA" smtClean="0"/>
              <a:t>2019/02/11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FB79F-746E-4A7A-A449-C224608A7D4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829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8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824" y="1"/>
            <a:ext cx="43028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55EC-E42C-4FF0-A011-50E2D92EE1D7}" type="datetimeFigureOut">
              <a:rPr lang="en-ZA" smtClean="0"/>
              <a:t>2019/02/11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75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347" y="3271839"/>
            <a:ext cx="794353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8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824" y="6456363"/>
            <a:ext cx="43028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B38C-EBFD-4EF7-BD89-1EB42EA2A1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8323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7111" y="2129918"/>
            <a:ext cx="7787243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4221" y="3847593"/>
            <a:ext cx="64130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136" y="1488383"/>
            <a:ext cx="7583193" cy="891783"/>
          </a:xfrm>
        </p:spPr>
        <p:txBody>
          <a:bodyPr lIns="0" tIns="0" rIns="0" bIns="0"/>
          <a:lstStyle>
            <a:lvl1pPr>
              <a:defRPr sz="5795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136" y="1488383"/>
            <a:ext cx="7583193" cy="891783"/>
          </a:xfrm>
        </p:spPr>
        <p:txBody>
          <a:bodyPr lIns="0" tIns="0" rIns="0" bIns="0"/>
          <a:lstStyle>
            <a:lvl1pPr>
              <a:defRPr sz="5795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8075" y="1580263"/>
            <a:ext cx="39852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8155" y="1580263"/>
            <a:ext cx="39852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136" y="1488383"/>
            <a:ext cx="7583193" cy="891783"/>
          </a:xfrm>
        </p:spPr>
        <p:txBody>
          <a:bodyPr lIns="0" tIns="0" rIns="0" bIns="0"/>
          <a:lstStyle>
            <a:lvl1pPr>
              <a:defRPr sz="5795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4"/>
            <a:ext cx="9161463" cy="5532755"/>
          </a:xfrm>
          <a:custGeom>
            <a:avLst/>
            <a:gdLst/>
            <a:ahLst/>
            <a:cxnLst/>
            <a:rect l="l" t="t" r="r" b="b"/>
            <a:pathLst>
              <a:path w="9169400" h="5532755">
                <a:moveTo>
                  <a:pt x="9169400" y="5532208"/>
                </a:moveTo>
                <a:lnTo>
                  <a:pt x="0" y="5532208"/>
                </a:lnTo>
                <a:lnTo>
                  <a:pt x="0" y="0"/>
                </a:lnTo>
                <a:lnTo>
                  <a:pt x="9169400" y="0"/>
                </a:lnTo>
                <a:lnTo>
                  <a:pt x="9169400" y="5532208"/>
                </a:lnTo>
                <a:close/>
              </a:path>
            </a:pathLst>
          </a:custGeom>
          <a:solidFill>
            <a:srgbClr val="8B97AC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7" name="bk object 17"/>
          <p:cNvSpPr/>
          <p:nvPr/>
        </p:nvSpPr>
        <p:spPr>
          <a:xfrm>
            <a:off x="4307029" y="3286"/>
            <a:ext cx="485481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0000">
              <a:alpha val="524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bk object 18"/>
          <p:cNvSpPr/>
          <p:nvPr/>
        </p:nvSpPr>
        <p:spPr>
          <a:xfrm>
            <a:off x="4307029" y="4"/>
            <a:ext cx="485481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61AB">
              <a:alpha val="6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9" name="bk object 19"/>
          <p:cNvSpPr/>
          <p:nvPr/>
        </p:nvSpPr>
        <p:spPr>
          <a:xfrm>
            <a:off x="2" y="3286"/>
            <a:ext cx="535856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20" name="bk object 20"/>
          <p:cNvSpPr/>
          <p:nvPr/>
        </p:nvSpPr>
        <p:spPr>
          <a:xfrm>
            <a:off x="2" y="0"/>
            <a:ext cx="535856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136" y="1488381"/>
            <a:ext cx="7583193" cy="91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0085" y="1313101"/>
            <a:ext cx="79812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4898" y="6389755"/>
            <a:ext cx="29316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8074" y="6389755"/>
            <a:ext cx="21071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96253" y="6389755"/>
            <a:ext cx="21071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6853">
        <a:defRPr>
          <a:latin typeface="+mn-lt"/>
          <a:ea typeface="+mn-ea"/>
          <a:cs typeface="+mn-cs"/>
        </a:defRPr>
      </a:lvl2pPr>
      <a:lvl3pPr marL="913707">
        <a:defRPr>
          <a:latin typeface="+mn-lt"/>
          <a:ea typeface="+mn-ea"/>
          <a:cs typeface="+mn-cs"/>
        </a:defRPr>
      </a:lvl3pPr>
      <a:lvl4pPr marL="1370559">
        <a:defRPr>
          <a:latin typeface="+mn-lt"/>
          <a:ea typeface="+mn-ea"/>
          <a:cs typeface="+mn-cs"/>
        </a:defRPr>
      </a:lvl4pPr>
      <a:lvl5pPr marL="1827413">
        <a:defRPr>
          <a:latin typeface="+mn-lt"/>
          <a:ea typeface="+mn-ea"/>
          <a:cs typeface="+mn-cs"/>
        </a:defRPr>
      </a:lvl5pPr>
      <a:lvl6pPr marL="2284266">
        <a:defRPr>
          <a:latin typeface="+mn-lt"/>
          <a:ea typeface="+mn-ea"/>
          <a:cs typeface="+mn-cs"/>
        </a:defRPr>
      </a:lvl6pPr>
      <a:lvl7pPr marL="2741120">
        <a:defRPr>
          <a:latin typeface="+mn-lt"/>
          <a:ea typeface="+mn-ea"/>
          <a:cs typeface="+mn-cs"/>
        </a:defRPr>
      </a:lvl7pPr>
      <a:lvl8pPr marL="3197973">
        <a:defRPr>
          <a:latin typeface="+mn-lt"/>
          <a:ea typeface="+mn-ea"/>
          <a:cs typeface="+mn-cs"/>
        </a:defRPr>
      </a:lvl8pPr>
      <a:lvl9pPr marL="365482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6853">
        <a:defRPr>
          <a:latin typeface="+mn-lt"/>
          <a:ea typeface="+mn-ea"/>
          <a:cs typeface="+mn-cs"/>
        </a:defRPr>
      </a:lvl2pPr>
      <a:lvl3pPr marL="913707">
        <a:defRPr>
          <a:latin typeface="+mn-lt"/>
          <a:ea typeface="+mn-ea"/>
          <a:cs typeface="+mn-cs"/>
        </a:defRPr>
      </a:lvl3pPr>
      <a:lvl4pPr marL="1370559">
        <a:defRPr>
          <a:latin typeface="+mn-lt"/>
          <a:ea typeface="+mn-ea"/>
          <a:cs typeface="+mn-cs"/>
        </a:defRPr>
      </a:lvl4pPr>
      <a:lvl5pPr marL="1827413">
        <a:defRPr>
          <a:latin typeface="+mn-lt"/>
          <a:ea typeface="+mn-ea"/>
          <a:cs typeface="+mn-cs"/>
        </a:defRPr>
      </a:lvl5pPr>
      <a:lvl6pPr marL="2284266">
        <a:defRPr>
          <a:latin typeface="+mn-lt"/>
          <a:ea typeface="+mn-ea"/>
          <a:cs typeface="+mn-cs"/>
        </a:defRPr>
      </a:lvl6pPr>
      <a:lvl7pPr marL="2741120">
        <a:defRPr>
          <a:latin typeface="+mn-lt"/>
          <a:ea typeface="+mn-ea"/>
          <a:cs typeface="+mn-cs"/>
        </a:defRPr>
      </a:lvl7pPr>
      <a:lvl8pPr marL="3197973">
        <a:defRPr>
          <a:latin typeface="+mn-lt"/>
          <a:ea typeface="+mn-ea"/>
          <a:cs typeface="+mn-cs"/>
        </a:defRPr>
      </a:lvl8pPr>
      <a:lvl9pPr marL="365482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825" y="1415920"/>
            <a:ext cx="9066116" cy="742942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3" name="object 3"/>
          <p:cNvSpPr/>
          <p:nvPr/>
        </p:nvSpPr>
        <p:spPr>
          <a:xfrm>
            <a:off x="6801" y="2975"/>
            <a:ext cx="9148139" cy="2155887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4" name="object 4"/>
          <p:cNvSpPr/>
          <p:nvPr/>
        </p:nvSpPr>
        <p:spPr>
          <a:xfrm>
            <a:off x="-202867" y="-378547"/>
            <a:ext cx="9161463" cy="6864752"/>
          </a:xfrm>
          <a:custGeom>
            <a:avLst/>
            <a:gdLst/>
            <a:ahLst/>
            <a:cxnLst/>
            <a:rect l="l" t="t" r="r" b="b"/>
            <a:pathLst>
              <a:path w="9169400" h="6834505">
                <a:moveTo>
                  <a:pt x="0" y="6834124"/>
                </a:moveTo>
                <a:lnTo>
                  <a:pt x="9169400" y="6834124"/>
                </a:lnTo>
                <a:lnTo>
                  <a:pt x="9169400" y="0"/>
                </a:lnTo>
                <a:lnTo>
                  <a:pt x="0" y="0"/>
                </a:lnTo>
                <a:lnTo>
                  <a:pt x="0" y="6834124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294437" y="2296717"/>
            <a:ext cx="6166857" cy="3334428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90" algn="ctr">
              <a:spcBef>
                <a:spcPts val="599"/>
              </a:spcBef>
            </a:pPr>
            <a:r>
              <a:rPr lang="en-ZA" sz="3198" spc="-35" dirty="0">
                <a:latin typeface="Arial Black" panose="020B0A04020102020204" pitchFamily="34" charset="0"/>
                <a:cs typeface="Arial" panose="020B0604020202020204" pitchFamily="34" charset="0"/>
              </a:rPr>
              <a:t>EDUCATION AND TRANING</a:t>
            </a:r>
            <a:br>
              <a:rPr lang="en-ZA" sz="3198" spc="-35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ZA" sz="3198" spc="-35" dirty="0">
                <a:latin typeface="Arial Black" panose="020B0A04020102020204" pitchFamily="34" charset="0"/>
                <a:cs typeface="Arial" panose="020B0604020202020204" pitchFamily="34" charset="0"/>
              </a:rPr>
              <a:t>QUALITY ASSURANCE  </a:t>
            </a:r>
            <a:br>
              <a:rPr lang="en-ZA" sz="3198" spc="-35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ZA" sz="6595" spc="-35" dirty="0">
                <a:latin typeface="Arial" panose="020B0604020202020204" pitchFamily="34" charset="0"/>
                <a:cs typeface="Arial" panose="020B0604020202020204" pitchFamily="34" charset="0"/>
              </a:rPr>
              <a:t>ETQA</a:t>
            </a:r>
            <a:r>
              <a:rPr lang="en-ZA" sz="3198" spc="-3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ZA" sz="3198" spc="-3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3198" spc="-35" dirty="0"/>
              <a:t/>
            </a:r>
            <a:br>
              <a:rPr lang="en-ZA" sz="3198" spc="-35" dirty="0"/>
            </a:br>
            <a:r>
              <a:rPr lang="en-ZA" sz="2798" spc="-35" dirty="0"/>
              <a:t/>
            </a:r>
            <a:br>
              <a:rPr lang="en-ZA" sz="2798" spc="-35" dirty="0"/>
            </a:br>
            <a:r>
              <a:rPr lang="en-ZA" sz="2598" spc="-35" dirty="0"/>
              <a:t> </a:t>
            </a:r>
            <a:endParaRPr sz="2598" dirty="0"/>
          </a:p>
        </p:txBody>
      </p:sp>
      <p:sp>
        <p:nvSpPr>
          <p:cNvPr id="31" name="object 31"/>
          <p:cNvSpPr txBox="1"/>
          <p:nvPr/>
        </p:nvSpPr>
        <p:spPr>
          <a:xfrm>
            <a:off x="711104" y="4588692"/>
            <a:ext cx="5040659" cy="776163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90" marR="5076">
              <a:spcBef>
                <a:spcPts val="100"/>
              </a:spcBef>
              <a:tabLst>
                <a:tab pos="1329316" algn="l"/>
              </a:tabLst>
            </a:pPr>
            <a:r>
              <a:rPr lang="en-ZA" sz="1598" b="1" spc="-10" dirty="0">
                <a:solidFill>
                  <a:srgbClr val="0061AB"/>
                </a:solidFill>
                <a:latin typeface="Arial Black"/>
                <a:cs typeface="Arial Black"/>
              </a:rPr>
              <a:t>Rachel Ndlebe</a:t>
            </a:r>
          </a:p>
          <a:p>
            <a:pPr marL="12690" marR="5076">
              <a:spcBef>
                <a:spcPts val="100"/>
              </a:spcBef>
              <a:tabLst>
                <a:tab pos="1329316" algn="l"/>
              </a:tabLst>
            </a:pPr>
            <a:r>
              <a:rPr lang="en-ZA" sz="1598" b="1" spc="-5" dirty="0">
                <a:solidFill>
                  <a:srgbClr val="0061AB"/>
                </a:solidFill>
                <a:latin typeface="Arial Black"/>
                <a:cs typeface="Arial Black"/>
              </a:rPr>
              <a:t>Acting ETQA Manager </a:t>
            </a:r>
          </a:p>
          <a:p>
            <a:pPr marL="12690" marR="5076">
              <a:spcBef>
                <a:spcPts val="100"/>
              </a:spcBef>
              <a:tabLst>
                <a:tab pos="1329316" algn="l"/>
              </a:tabLst>
            </a:pPr>
            <a:endParaRPr lang="en-ZA" sz="1598" b="1" spc="-5" dirty="0">
              <a:solidFill>
                <a:srgbClr val="0061AB"/>
              </a:solidFill>
              <a:latin typeface="Arial Black"/>
              <a:cs typeface="Arial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9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0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24010"/>
            <a:ext cx="9161463" cy="606535"/>
          </a:xfrm>
          <a:custGeom>
            <a:avLst/>
            <a:gdLst/>
            <a:ahLst/>
            <a:cxnLst/>
            <a:rect l="l" t="t" r="r" b="b"/>
            <a:pathLst>
              <a:path w="9169400" h="607060">
                <a:moveTo>
                  <a:pt x="9169400" y="0"/>
                </a:moveTo>
                <a:lnTo>
                  <a:pt x="0" y="0"/>
                </a:lnTo>
                <a:lnTo>
                  <a:pt x="0" y="119935"/>
                </a:lnTo>
                <a:lnTo>
                  <a:pt x="8142009" y="119935"/>
                </a:lnTo>
                <a:lnTo>
                  <a:pt x="8192008" y="124966"/>
                </a:lnTo>
                <a:lnTo>
                  <a:pt x="8238190" y="139713"/>
                </a:lnTo>
                <a:lnTo>
                  <a:pt x="8279659" y="163656"/>
                </a:lnTo>
                <a:lnTo>
                  <a:pt x="8315520" y="196276"/>
                </a:lnTo>
                <a:lnTo>
                  <a:pt x="8344879" y="237054"/>
                </a:lnTo>
                <a:lnTo>
                  <a:pt x="8490548" y="489352"/>
                </a:lnTo>
                <a:lnTo>
                  <a:pt x="8519901" y="530148"/>
                </a:lnTo>
                <a:lnTo>
                  <a:pt x="8555761" y="562776"/>
                </a:lnTo>
                <a:lnTo>
                  <a:pt x="8597230" y="586721"/>
                </a:lnTo>
                <a:lnTo>
                  <a:pt x="8643410" y="601467"/>
                </a:lnTo>
                <a:lnTo>
                  <a:pt x="8693405" y="606497"/>
                </a:lnTo>
                <a:lnTo>
                  <a:pt x="9169400" y="606497"/>
                </a:lnTo>
                <a:lnTo>
                  <a:pt x="9169400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7636" y="737038"/>
            <a:ext cx="7939409" cy="4995652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9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ZA" sz="2398" kern="1200" spc="15" dirty="0"/>
              <a:t> </a:t>
            </a:r>
            <a:r>
              <a:rPr lang="en-ZA" sz="3198" kern="1200" spc="15" dirty="0"/>
              <a:t>Contents</a:t>
            </a:r>
            <a:br>
              <a:rPr lang="en-ZA" sz="3198" kern="1200" spc="15" dirty="0"/>
            </a:br>
            <a:r>
              <a:rPr lang="en-ZA" sz="2398" kern="1200" spc="15" dirty="0"/>
              <a:t/>
            </a:r>
            <a:br>
              <a:rPr lang="en-ZA" sz="2398" kern="1200" spc="15" dirty="0"/>
            </a:br>
            <a:r>
              <a:rPr lang="en-ZA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1. </a:t>
            </a:r>
            <a:r>
              <a:rPr lang="en-GB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Delegation of Authority </a:t>
            </a:r>
            <a:br>
              <a:rPr lang="en-GB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Occupational Qualification Framework</a:t>
            </a:r>
            <a:br>
              <a:rPr lang="en-GB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Accreditation</a:t>
            </a:r>
            <a:r>
              <a:rPr lang="en-ZA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en-ZA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ZA" sz="3198" b="0" kern="1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4. Verification</a:t>
            </a:r>
            <a:r>
              <a:rPr lang="en-ZA" sz="3198" b="0" spc="15" dirty="0"/>
              <a:t/>
            </a:r>
            <a:br>
              <a:rPr lang="en-ZA" sz="3198" b="0" spc="15" dirty="0"/>
            </a:br>
            <a:endParaRPr lang="en-ZA" sz="3198" b="0" kern="1200" spc="15" dirty="0"/>
          </a:p>
        </p:txBody>
      </p:sp>
      <p:sp>
        <p:nvSpPr>
          <p:cNvPr id="7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35" y="18857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0" y="169340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-420007" y="484875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Delegation of Function by QCTO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2669" y="1225550"/>
            <a:ext cx="8222476" cy="5255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853" indent="-456853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>
                <a:cs typeface="Arial" panose="020B0604020202020204" pitchFamily="34" charset="0"/>
              </a:rPr>
              <a:t>As per delegation of the Quality Council for Trades and Occupations (QCTO) </a:t>
            </a:r>
            <a:r>
              <a:rPr lang="en-ZA" sz="2798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SASSETA</a:t>
            </a:r>
            <a:r>
              <a:rPr lang="en-ZA" sz="2798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(or any other SETA) </a:t>
            </a:r>
            <a:r>
              <a:rPr lang="en-ZA" sz="2798" dirty="0">
                <a:cs typeface="Arial" panose="020B0604020202020204" pitchFamily="34" charset="0"/>
              </a:rPr>
              <a:t>in  terms of the NQF Act (Act No.67 of 2008) and Skills Development Act , 1998 (Act no 97 of 1998 as amended).</a:t>
            </a:r>
            <a:endParaRPr lang="en-ZA" sz="279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6853" indent="-456853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798" dirty="0">
                <a:cs typeface="Arial" panose="020B0604020202020204" pitchFamily="34" charset="0"/>
              </a:rPr>
              <a:t>QCTO has delegated Quality Assurance functions to all the SETA’s to manage qualifications in the Occupational Framework </a:t>
            </a:r>
          </a:p>
          <a:p>
            <a:pPr marL="456853" indent="-456853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798" dirty="0">
                <a:cs typeface="Arial" panose="020B0604020202020204" pitchFamily="34" charset="0"/>
              </a:rPr>
              <a:t>QCTO oversees the Re-alignment and development of new Occupational qualifications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17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17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35" y="-36404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749149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-186714" y="567593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Delegation of Function by QCTO 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331" y="1421901"/>
            <a:ext cx="8686800" cy="3941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96" indent="-428696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798" dirty="0">
                <a:cs typeface="Arial" panose="020B0604020202020204" pitchFamily="34" charset="0"/>
              </a:rPr>
              <a:t>SASSETA’s continues to accredit training providers for legacy qualifications (which expires 31</a:t>
            </a:r>
            <a:r>
              <a:rPr lang="en-US" sz="2798" baseline="30000" dirty="0">
                <a:cs typeface="Arial" panose="020B0604020202020204" pitchFamily="34" charset="0"/>
              </a:rPr>
              <a:t>st</a:t>
            </a:r>
            <a:r>
              <a:rPr lang="en-US" sz="2798" dirty="0">
                <a:cs typeface="Arial" panose="020B0604020202020204" pitchFamily="34" charset="0"/>
              </a:rPr>
              <a:t> June 2020 and others expires 2022</a:t>
            </a:r>
            <a:r>
              <a:rPr lang="en-US" sz="2798" dirty="0" smtClean="0">
                <a:cs typeface="Arial" panose="020B0604020202020204" pitchFamily="34" charset="0"/>
              </a:rPr>
              <a:t>)</a:t>
            </a:r>
          </a:p>
          <a:p>
            <a:pPr marL="428696" indent="-428696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798" dirty="0" smtClean="0">
                <a:cs typeface="Arial" panose="020B0604020202020204" pitchFamily="34" charset="0"/>
              </a:rPr>
              <a:t>The </a:t>
            </a:r>
            <a:r>
              <a:rPr lang="en-US" sz="2798" dirty="0">
                <a:cs typeface="Arial" panose="020B0604020202020204" pitchFamily="34" charset="0"/>
              </a:rPr>
              <a:t>legacy qualifications </a:t>
            </a:r>
            <a:r>
              <a:rPr lang="en-ZA" sz="2798" dirty="0">
                <a:solidFill>
                  <a:prstClr val="black"/>
                </a:solidFill>
              </a:rPr>
              <a:t>replaced by Occupational Qualification </a:t>
            </a:r>
          </a:p>
          <a:p>
            <a:pPr marL="428696" indent="-428696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>
                <a:solidFill>
                  <a:prstClr val="black"/>
                </a:solidFill>
              </a:rPr>
              <a:t>SASSETA will compile a priority list for re-alignment </a:t>
            </a:r>
          </a:p>
          <a:p>
            <a:pPr marL="428696" indent="-428696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>
                <a:solidFill>
                  <a:prstClr val="black"/>
                </a:solidFill>
              </a:rPr>
              <a:t>Dormant Qualifications will be de-registered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17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614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366" y="-23786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749149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246807" y="207591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Occupational Qualification Framework 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07" y="1149350"/>
            <a:ext cx="8677324" cy="552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r>
              <a:rPr lang="en-ZA" sz="2798" b="1" dirty="0">
                <a:solidFill>
                  <a:schemeClr val="accent1">
                    <a:lumMod val="75000"/>
                  </a:schemeClr>
                </a:solidFill>
              </a:rPr>
              <a:t>The new Quality Assurance  </a:t>
            </a:r>
            <a:r>
              <a:rPr lang="en-ZA" sz="2798" b="1" dirty="0" smtClean="0">
                <a:solidFill>
                  <a:schemeClr val="accent1">
                    <a:lumMod val="75000"/>
                  </a:schemeClr>
                </a:solidFill>
              </a:rPr>
              <a:t>framework</a:t>
            </a:r>
          </a:p>
          <a:p>
            <a:pPr algn="just"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endParaRPr lang="en-ZA" sz="2798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28696" indent="-428696" algn="just">
              <a:spcBef>
                <a:spcPts val="600"/>
              </a:spcBef>
              <a:spcAft>
                <a:spcPts val="600"/>
              </a:spcAft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798" dirty="0"/>
              <a:t>QCTO oversees all Quality Assurance Functions of the occupational qualifications</a:t>
            </a:r>
          </a:p>
          <a:p>
            <a:pPr marL="428696" indent="-428696">
              <a:spcBef>
                <a:spcPts val="600"/>
              </a:spcBef>
              <a:spcAft>
                <a:spcPts val="600"/>
              </a:spcAft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798" dirty="0"/>
              <a:t>Development Quality Partners (DQP) manage occupational qualifications development/re-alignment</a:t>
            </a:r>
          </a:p>
          <a:p>
            <a:pPr marL="428696" indent="-428696" algn="just">
              <a:spcBef>
                <a:spcPts val="600"/>
              </a:spcBef>
              <a:spcAft>
                <a:spcPts val="600"/>
              </a:spcAft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798" dirty="0"/>
              <a:t>Assessment Quality Partners (AQP) register Assessors and Moderators</a:t>
            </a:r>
          </a:p>
          <a:p>
            <a:pPr marL="428696" indent="-428696" algn="just">
              <a:spcBef>
                <a:spcPts val="600"/>
              </a:spcBef>
              <a:spcAft>
                <a:spcPts val="600"/>
              </a:spcAft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798" dirty="0"/>
              <a:t> Assessment Quality Partners (AQP) will manage NLRD Upload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17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681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31" y="12851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749149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8731" y="297055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Occupational Qualification Process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332" y="819955"/>
            <a:ext cx="8686800" cy="6111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endParaRPr lang="en-Z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r>
              <a:rPr lang="en-ZA" sz="2800" b="1" dirty="0" smtClean="0">
                <a:solidFill>
                  <a:schemeClr val="accent1">
                    <a:lumMod val="75000"/>
                  </a:schemeClr>
                </a:solidFill>
              </a:rPr>
              <a:t>Development  </a:t>
            </a:r>
            <a:r>
              <a:rPr lang="en-ZA" sz="2800" b="1" dirty="0">
                <a:solidFill>
                  <a:schemeClr val="accent1">
                    <a:lumMod val="75000"/>
                  </a:schemeClr>
                </a:solidFill>
              </a:rPr>
              <a:t>of Occupational Qualification</a:t>
            </a:r>
            <a:endParaRPr lang="en-ZA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28696" indent="-428696"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Stakeholders submit request for Re-alignment /new Qualification Development to SASSETA</a:t>
            </a:r>
          </a:p>
          <a:p>
            <a:pPr marL="428696" indent="-428696"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SASSETA submit requests to QCTO</a:t>
            </a:r>
          </a:p>
          <a:p>
            <a:pPr marL="428696" indent="-428696">
              <a:lnSpc>
                <a:spcPct val="110000"/>
              </a:lnSpc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SASSETA and QCTO sign an MOU</a:t>
            </a:r>
          </a:p>
          <a:p>
            <a:pPr marL="428696" indent="-428696">
              <a:lnSpc>
                <a:spcPct val="110000"/>
              </a:lnSpc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SASSETA appoint QDF </a:t>
            </a:r>
          </a:p>
          <a:p>
            <a:pPr marL="428696" indent="-428696">
              <a:lnSpc>
                <a:spcPct val="110000"/>
              </a:lnSpc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SASSETA coordinate the re-alignment of  Qualification </a:t>
            </a:r>
          </a:p>
          <a:p>
            <a:pPr marL="428696" indent="-428696">
              <a:lnSpc>
                <a:spcPct val="110000"/>
              </a:lnSpc>
              <a:spcBef>
                <a:spcPct val="50000"/>
              </a:spcBef>
              <a:buClr>
                <a:srgbClr val="3E5DC2"/>
              </a:buClr>
              <a:buFont typeface="Wingdings" panose="05000000000000000000" pitchFamily="2" charset="2"/>
              <a:buChar char="§"/>
              <a:tabLst>
                <a:tab pos="364848" algn="l"/>
                <a:tab pos="807425" algn="l"/>
              </a:tabLst>
            </a:pPr>
            <a:r>
              <a:rPr lang="en-ZA" sz="2800" dirty="0"/>
              <a:t>Submit for approval to QCTO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86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35" y="-3866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749149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303405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Occupational Qualification Model 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175" y="819955"/>
            <a:ext cx="8222476" cy="66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endParaRPr lang="en-ZA" sz="899" dirty="0"/>
          </a:p>
          <a:p>
            <a:pPr lvl="0"/>
            <a:r>
              <a:rPr lang="en-ZA" sz="2798" dirty="0"/>
              <a:t> </a:t>
            </a:r>
            <a:endParaRPr lang="en-ZA" sz="17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86538258"/>
              </p:ext>
            </p:extLst>
          </p:nvPr>
        </p:nvGraphicFramePr>
        <p:xfrm>
          <a:off x="469175" y="1274862"/>
          <a:ext cx="8454956" cy="5140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987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7781" y="2316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749149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8" name="TextBox 17"/>
          <p:cNvSpPr txBox="1"/>
          <p:nvPr/>
        </p:nvSpPr>
        <p:spPr>
          <a:xfrm>
            <a:off x="27781" y="668627"/>
            <a:ext cx="7856399" cy="52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6853" algn="l"/>
              </a:tabLst>
              <a:defRPr/>
            </a:pPr>
            <a:r>
              <a:rPr lang="en-ZA" sz="2798" dirty="0">
                <a:solidFill>
                  <a:srgbClr val="996600"/>
                </a:solidFill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Registered Occupational Qualification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175" y="819955"/>
            <a:ext cx="8222476" cy="66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E5DC2"/>
              </a:buClr>
              <a:tabLst>
                <a:tab pos="364848" algn="l"/>
                <a:tab pos="807425" algn="l"/>
              </a:tabLst>
            </a:pPr>
            <a:endParaRPr lang="en-ZA" sz="899" dirty="0"/>
          </a:p>
          <a:p>
            <a:pPr lvl="0"/>
            <a:r>
              <a:rPr lang="en-ZA" sz="2798" dirty="0"/>
              <a:t> </a:t>
            </a:r>
            <a:endParaRPr lang="en-ZA" sz="17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79217"/>
              </p:ext>
            </p:extLst>
          </p:nvPr>
        </p:nvGraphicFramePr>
        <p:xfrm>
          <a:off x="317225" y="1399469"/>
          <a:ext cx="8450878" cy="401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475">
                  <a:extLst>
                    <a:ext uri="{9D8B030D-6E8A-4147-A177-3AD203B41FA5}">
                      <a16:colId xmlns:a16="http://schemas.microsoft.com/office/drawing/2014/main" val="3370360664"/>
                    </a:ext>
                  </a:extLst>
                </a:gridCol>
                <a:gridCol w="2334532">
                  <a:extLst>
                    <a:ext uri="{9D8B030D-6E8A-4147-A177-3AD203B41FA5}">
                      <a16:colId xmlns:a16="http://schemas.microsoft.com/office/drawing/2014/main" val="198761948"/>
                    </a:ext>
                  </a:extLst>
                </a:gridCol>
                <a:gridCol w="5278871">
                  <a:extLst>
                    <a:ext uri="{9D8B030D-6E8A-4147-A177-3AD203B41FA5}">
                      <a16:colId xmlns:a16="http://schemas.microsoft.com/office/drawing/2014/main" val="3299046352"/>
                    </a:ext>
                  </a:extLst>
                </a:gridCol>
              </a:tblGrid>
              <a:tr h="665470">
                <a:tc>
                  <a:txBody>
                    <a:bodyPr/>
                    <a:lstStyle/>
                    <a:p>
                      <a:r>
                        <a:rPr lang="en-ZA" sz="2800" dirty="0" smtClean="0"/>
                        <a:t>NO </a:t>
                      </a:r>
                      <a:endParaRPr lang="en-ZA" sz="28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800" dirty="0" smtClean="0"/>
                        <a:t>SAQA</a:t>
                      </a:r>
                      <a:r>
                        <a:rPr lang="en-ZA" sz="2800" baseline="0" dirty="0" smtClean="0"/>
                        <a:t> ID </a:t>
                      </a:r>
                      <a:endParaRPr lang="en-ZA" sz="28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800" dirty="0" smtClean="0"/>
                        <a:t> Qualification Title </a:t>
                      </a:r>
                      <a:endParaRPr lang="en-ZA" sz="2800" dirty="0"/>
                    </a:p>
                  </a:txBody>
                  <a:tcPr marL="91361" marR="91361" marT="45680" marB="45680"/>
                </a:tc>
                <a:extLst>
                  <a:ext uri="{0D108BD9-81ED-4DB2-BD59-A6C34878D82A}">
                    <a16:rowId xmlns:a16="http://schemas.microsoft.com/office/drawing/2014/main" val="132171576"/>
                  </a:ext>
                </a:extLst>
              </a:tr>
              <a:tr h="6090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2400" dirty="0" smtClean="0"/>
                        <a:t>1.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98991</a:t>
                      </a:r>
                      <a:endParaRPr lang="en-ZA" sz="2400" b="1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 OC</a:t>
                      </a:r>
                      <a:r>
                        <a:rPr lang="en-ZA" sz="2400" baseline="0" dirty="0" smtClean="0"/>
                        <a:t>: Correctional Official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extLst>
                  <a:ext uri="{0D108BD9-81ED-4DB2-BD59-A6C34878D82A}">
                    <a16:rowId xmlns:a16="http://schemas.microsoft.com/office/drawing/2014/main" val="2033982687"/>
                  </a:ext>
                </a:extLst>
              </a:tr>
              <a:tr h="98908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2400" dirty="0" smtClean="0"/>
                        <a:t>2.</a:t>
                      </a:r>
                      <a:r>
                        <a:rPr lang="en-ZA" sz="2400" baseline="0" dirty="0" smtClean="0"/>
                        <a:t> 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98051</a:t>
                      </a:r>
                      <a:endParaRPr lang="en-ZA" sz="2400" b="1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OC:</a:t>
                      </a:r>
                      <a:r>
                        <a:rPr lang="en-ZA" sz="2400" baseline="0" dirty="0" smtClean="0"/>
                        <a:t> Offender Release and Placement Practitioner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extLst>
                  <a:ext uri="{0D108BD9-81ED-4DB2-BD59-A6C34878D82A}">
                    <a16:rowId xmlns:a16="http://schemas.microsoft.com/office/drawing/2014/main" val="1449626988"/>
                  </a:ext>
                </a:extLst>
              </a:tr>
              <a:tr h="76200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2400" dirty="0" smtClean="0"/>
                        <a:t>3. 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97639</a:t>
                      </a:r>
                      <a:endParaRPr lang="en-ZA" sz="2400" b="1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OC:</a:t>
                      </a:r>
                      <a:r>
                        <a:rPr lang="en-ZA" sz="2400" baseline="0" dirty="0" smtClean="0"/>
                        <a:t> Traffic Officer 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extLst>
                  <a:ext uri="{0D108BD9-81ED-4DB2-BD59-A6C34878D82A}">
                    <a16:rowId xmlns:a16="http://schemas.microsoft.com/office/drawing/2014/main" val="372189982"/>
                  </a:ext>
                </a:extLst>
              </a:tr>
              <a:tr h="98908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2400" dirty="0" smtClean="0"/>
                        <a:t>4. 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105027</a:t>
                      </a:r>
                      <a:endParaRPr lang="en-ZA" sz="2400" b="1" dirty="0"/>
                    </a:p>
                  </a:txBody>
                  <a:tcPr marL="91361" marR="91361" marT="45680" marB="45680"/>
                </a:tc>
                <a:tc>
                  <a:txBody>
                    <a:bodyPr/>
                    <a:lstStyle/>
                    <a:p>
                      <a:r>
                        <a:rPr lang="en-ZA" sz="2400" dirty="0" smtClean="0"/>
                        <a:t>OC:</a:t>
                      </a:r>
                      <a:r>
                        <a:rPr lang="en-ZA" sz="2400" baseline="0" dirty="0" smtClean="0"/>
                        <a:t> </a:t>
                      </a:r>
                      <a:r>
                        <a:rPr lang="en-ZA" sz="2400" dirty="0" smtClean="0">
                          <a:effectLst/>
                        </a:rPr>
                        <a:t>Non-Commissioned Police Official </a:t>
                      </a:r>
                      <a:endParaRPr lang="en-ZA" sz="2400" dirty="0"/>
                    </a:p>
                  </a:txBody>
                  <a:tcPr marL="91361" marR="91361" marT="45680" marB="45680"/>
                </a:tc>
                <a:extLst>
                  <a:ext uri="{0D108BD9-81ED-4DB2-BD59-A6C34878D82A}">
                    <a16:rowId xmlns:a16="http://schemas.microsoft.com/office/drawing/2014/main" val="1961204012"/>
                  </a:ext>
                </a:extLst>
              </a:tr>
            </a:tbl>
          </a:graphicData>
        </a:graphic>
      </p:graphicFrame>
      <p:sp>
        <p:nvSpPr>
          <p:cNvPr id="11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2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102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-1" y="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226498" y="168826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-224235" y="182450"/>
            <a:ext cx="96092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b="1" spc="15" dirty="0">
                <a:solidFill>
                  <a:srgbClr val="88754E"/>
                </a:solidFill>
                <a:latin typeface="Arial Black"/>
                <a:cs typeface="Arial Black"/>
              </a:rPr>
              <a:t>Submitted </a:t>
            </a:r>
            <a:r>
              <a:rPr lang="en-ZA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Occupational </a:t>
            </a:r>
            <a:r>
              <a:rPr lang="en-ZA" b="1" spc="15" dirty="0">
                <a:solidFill>
                  <a:srgbClr val="88754E"/>
                </a:solidFill>
                <a:latin typeface="Arial Black"/>
                <a:cs typeface="Arial Black"/>
              </a:rPr>
              <a:t>Qualification </a:t>
            </a:r>
            <a:endParaRPr lang="en-ZA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71913248"/>
              </p:ext>
            </p:extLst>
          </p:nvPr>
        </p:nvGraphicFramePr>
        <p:xfrm>
          <a:off x="226499" y="1114938"/>
          <a:ext cx="8773832" cy="575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866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-47404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27781" y="361087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21446" y="314226"/>
            <a:ext cx="870783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2798" b="1" spc="15" dirty="0">
                <a:solidFill>
                  <a:srgbClr val="88754E"/>
                </a:solidFill>
                <a:latin typeface="Arial Black"/>
                <a:cs typeface="Arial Black"/>
              </a:rPr>
              <a:t>Qualification in process of Realignment</a:t>
            </a: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7781" y="1337827"/>
            <a:ext cx="9133682" cy="4990674"/>
            <a:chOff x="-314547" y="1337827"/>
            <a:chExt cx="9738644" cy="4990674"/>
          </a:xfrm>
        </p:grpSpPr>
        <p:sp>
          <p:nvSpPr>
            <p:cNvPr id="6" name="Pie 5"/>
            <p:cNvSpPr/>
            <p:nvPr/>
          </p:nvSpPr>
          <p:spPr>
            <a:xfrm>
              <a:off x="-314547" y="1337827"/>
              <a:ext cx="4990674" cy="4990674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-214678" y="1337827"/>
              <a:ext cx="9523813" cy="4990674"/>
            </a:xfrm>
            <a:custGeom>
              <a:avLst/>
              <a:gdLst>
                <a:gd name="connsiteX0" fmla="*/ 0 w 8378564"/>
                <a:gd name="connsiteY0" fmla="*/ 0 h 4990674"/>
                <a:gd name="connsiteX1" fmla="*/ 8378564 w 8378564"/>
                <a:gd name="connsiteY1" fmla="*/ 0 h 4990674"/>
                <a:gd name="connsiteX2" fmla="*/ 8378564 w 8378564"/>
                <a:gd name="connsiteY2" fmla="*/ 4990674 h 4990674"/>
                <a:gd name="connsiteX3" fmla="*/ 0 w 8378564"/>
                <a:gd name="connsiteY3" fmla="*/ 4990674 h 4990674"/>
                <a:gd name="connsiteX4" fmla="*/ 0 w 8378564"/>
                <a:gd name="connsiteY4" fmla="*/ 0 h 499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564" h="4990674">
                  <a:moveTo>
                    <a:pt x="0" y="0"/>
                  </a:moveTo>
                  <a:lnTo>
                    <a:pt x="8378564" y="0"/>
                  </a:lnTo>
                  <a:lnTo>
                    <a:pt x="8378564" y="4990674"/>
                  </a:lnTo>
                  <a:lnTo>
                    <a:pt x="0" y="4990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4326442" bIns="363062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err="1" smtClean="0"/>
                <a:t>SAQA</a:t>
              </a:r>
              <a:r>
                <a:rPr lang="en-US" sz="3600" kern="1200" dirty="0" smtClean="0"/>
                <a:t> ID </a:t>
              </a:r>
              <a:r>
                <a:rPr lang="en-US" sz="3600" b="1" kern="1200" dirty="0" smtClean="0"/>
                <a:t>50122</a:t>
              </a:r>
              <a:endParaRPr lang="en-US" sz="3600" b="1" kern="1200" dirty="0"/>
            </a:p>
          </p:txBody>
        </p:sp>
        <p:sp>
          <p:nvSpPr>
            <p:cNvPr id="12" name="Pie 11"/>
            <p:cNvSpPr/>
            <p:nvPr/>
          </p:nvSpPr>
          <p:spPr>
            <a:xfrm>
              <a:off x="558821" y="2835032"/>
              <a:ext cx="3243935" cy="3243935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1378" y="2816996"/>
              <a:ext cx="8998532" cy="3243935"/>
            </a:xfrm>
            <a:custGeom>
              <a:avLst/>
              <a:gdLst>
                <a:gd name="connsiteX0" fmla="*/ 0 w 8429431"/>
                <a:gd name="connsiteY0" fmla="*/ 0 h 3243935"/>
                <a:gd name="connsiteX1" fmla="*/ 8429431 w 8429431"/>
                <a:gd name="connsiteY1" fmla="*/ 0 h 3243935"/>
                <a:gd name="connsiteX2" fmla="*/ 8429431 w 8429431"/>
                <a:gd name="connsiteY2" fmla="*/ 3243935 h 3243935"/>
                <a:gd name="connsiteX3" fmla="*/ 0 w 8429431"/>
                <a:gd name="connsiteY3" fmla="*/ 3243935 h 3243935"/>
                <a:gd name="connsiteX4" fmla="*/ 0 w 8429431"/>
                <a:gd name="connsiteY4" fmla="*/ 0 h 3243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9431" h="3243935">
                  <a:moveTo>
                    <a:pt x="0" y="0"/>
                  </a:moveTo>
                  <a:lnTo>
                    <a:pt x="8429431" y="0"/>
                  </a:lnTo>
                  <a:lnTo>
                    <a:pt x="8429431" y="3243935"/>
                  </a:lnTo>
                  <a:lnTo>
                    <a:pt x="0" y="3243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4351876" bIns="1883895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err="1" smtClean="0"/>
                <a:t>SAQA</a:t>
              </a:r>
              <a:r>
                <a:rPr lang="en-US" sz="3600" kern="1200" dirty="0" smtClean="0"/>
                <a:t> ID </a:t>
              </a:r>
              <a:r>
                <a:rPr lang="en-US" sz="3600" b="1" kern="1200" dirty="0" smtClean="0"/>
                <a:t>59989</a:t>
              </a:r>
              <a:endParaRPr lang="en-US" sz="3600" b="1" kern="1200" dirty="0"/>
            </a:p>
          </p:txBody>
        </p:sp>
        <p:sp>
          <p:nvSpPr>
            <p:cNvPr id="14" name="Pie 13"/>
            <p:cNvSpPr/>
            <p:nvPr/>
          </p:nvSpPr>
          <p:spPr>
            <a:xfrm>
              <a:off x="1432189" y="4332233"/>
              <a:ext cx="1497201" cy="1497201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387649" y="4170371"/>
              <a:ext cx="8378564" cy="1497201"/>
            </a:xfrm>
            <a:custGeom>
              <a:avLst/>
              <a:gdLst>
                <a:gd name="connsiteX0" fmla="*/ 0 w 8378564"/>
                <a:gd name="connsiteY0" fmla="*/ 0 h 1497201"/>
                <a:gd name="connsiteX1" fmla="*/ 8378564 w 8378564"/>
                <a:gd name="connsiteY1" fmla="*/ 0 h 1497201"/>
                <a:gd name="connsiteX2" fmla="*/ 8378564 w 8378564"/>
                <a:gd name="connsiteY2" fmla="*/ 1497201 h 1497201"/>
                <a:gd name="connsiteX3" fmla="*/ 0 w 8378564"/>
                <a:gd name="connsiteY3" fmla="*/ 1497201 h 1497201"/>
                <a:gd name="connsiteX4" fmla="*/ 0 w 8378564"/>
                <a:gd name="connsiteY4" fmla="*/ 0 h 14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564" h="1497201">
                  <a:moveTo>
                    <a:pt x="0" y="0"/>
                  </a:moveTo>
                  <a:lnTo>
                    <a:pt x="8378564" y="0"/>
                  </a:lnTo>
                  <a:lnTo>
                    <a:pt x="8378564" y="1497201"/>
                  </a:lnTo>
                  <a:lnTo>
                    <a:pt x="0" y="1497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4311202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err="1" smtClean="0">
                  <a:solidFill>
                    <a:schemeClr val="bg1"/>
                  </a:solidFill>
                </a:rPr>
                <a:t>SAQA</a:t>
              </a:r>
              <a:r>
                <a:rPr lang="en-US" sz="3200" kern="1200" dirty="0" smtClean="0">
                  <a:solidFill>
                    <a:schemeClr val="bg1"/>
                  </a:solidFill>
                </a:rPr>
                <a:t> ID </a:t>
              </a:r>
              <a:r>
                <a:rPr lang="en-GB" sz="3200" b="1" kern="1200" dirty="0" smtClean="0">
                  <a:solidFill>
                    <a:schemeClr val="bg1"/>
                  </a:solidFill>
                </a:rPr>
                <a:t>50541</a:t>
              </a:r>
              <a:endParaRPr lang="en-US" sz="3200" b="1" kern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4345678" y="1373804"/>
              <a:ext cx="4442237" cy="1497205"/>
            </a:xfrm>
            <a:custGeom>
              <a:avLst/>
              <a:gdLst>
                <a:gd name="connsiteX0" fmla="*/ 0 w 4442237"/>
                <a:gd name="connsiteY0" fmla="*/ 0 h 1497205"/>
                <a:gd name="connsiteX1" fmla="*/ 4442237 w 4442237"/>
                <a:gd name="connsiteY1" fmla="*/ 0 h 1497205"/>
                <a:gd name="connsiteX2" fmla="*/ 4442237 w 4442237"/>
                <a:gd name="connsiteY2" fmla="*/ 1497205 h 1497205"/>
                <a:gd name="connsiteX3" fmla="*/ 0 w 4442237"/>
                <a:gd name="connsiteY3" fmla="*/ 1497205 h 1497205"/>
                <a:gd name="connsiteX4" fmla="*/ 0 w 4442237"/>
                <a:gd name="connsiteY4" fmla="*/ 0 h 149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2237" h="1497205">
                  <a:moveTo>
                    <a:pt x="0" y="0"/>
                  </a:moveTo>
                  <a:lnTo>
                    <a:pt x="4442237" y="0"/>
                  </a:lnTo>
                  <a:lnTo>
                    <a:pt x="4442237" y="1497205"/>
                  </a:lnTo>
                  <a:lnTo>
                    <a:pt x="0" y="149720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285750" lvl="1" indent="-28575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 smtClean="0"/>
                <a:t>NC: Military Police </a:t>
              </a:r>
              <a:endParaRPr lang="en-US" sz="3200" kern="1200" dirty="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345678" y="2835032"/>
              <a:ext cx="5078419" cy="1497200"/>
            </a:xfrm>
            <a:custGeom>
              <a:avLst/>
              <a:gdLst>
                <a:gd name="connsiteX0" fmla="*/ 0 w 5078419"/>
                <a:gd name="connsiteY0" fmla="*/ 0 h 1497200"/>
                <a:gd name="connsiteX1" fmla="*/ 5078419 w 5078419"/>
                <a:gd name="connsiteY1" fmla="*/ 0 h 1497200"/>
                <a:gd name="connsiteX2" fmla="*/ 5078419 w 5078419"/>
                <a:gd name="connsiteY2" fmla="*/ 1497200 h 1497200"/>
                <a:gd name="connsiteX3" fmla="*/ 0 w 5078419"/>
                <a:gd name="connsiteY3" fmla="*/ 1497200 h 1497200"/>
                <a:gd name="connsiteX4" fmla="*/ 0 w 5078419"/>
                <a:gd name="connsiteY4" fmla="*/ 0 h 149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8419" h="1497200">
                  <a:moveTo>
                    <a:pt x="0" y="0"/>
                  </a:moveTo>
                  <a:lnTo>
                    <a:pt x="5078419" y="0"/>
                  </a:lnTo>
                  <a:lnTo>
                    <a:pt x="5078419" y="1497200"/>
                  </a:lnTo>
                  <a:lnTo>
                    <a:pt x="0" y="149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285750" lvl="1" indent="-28575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 smtClean="0"/>
                <a:t>NC: Resolving of Crime</a:t>
              </a:r>
              <a:endParaRPr lang="en-US" sz="3200" kern="1200" dirty="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06590" y="4332233"/>
              <a:ext cx="4756596" cy="1497201"/>
            </a:xfrm>
            <a:custGeom>
              <a:avLst/>
              <a:gdLst>
                <a:gd name="connsiteX0" fmla="*/ 0 w 4756596"/>
                <a:gd name="connsiteY0" fmla="*/ 0 h 1497201"/>
                <a:gd name="connsiteX1" fmla="*/ 4756596 w 4756596"/>
                <a:gd name="connsiteY1" fmla="*/ 0 h 1497201"/>
                <a:gd name="connsiteX2" fmla="*/ 4756596 w 4756596"/>
                <a:gd name="connsiteY2" fmla="*/ 1497201 h 1497201"/>
                <a:gd name="connsiteX3" fmla="*/ 0 w 4756596"/>
                <a:gd name="connsiteY3" fmla="*/ 1497201 h 1497201"/>
                <a:gd name="connsiteX4" fmla="*/ 0 w 4756596"/>
                <a:gd name="connsiteY4" fmla="*/ 0 h 14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6596" h="1497201">
                  <a:moveTo>
                    <a:pt x="0" y="0"/>
                  </a:moveTo>
                  <a:lnTo>
                    <a:pt x="4756596" y="0"/>
                  </a:lnTo>
                  <a:lnTo>
                    <a:pt x="4756596" y="1497201"/>
                  </a:lnTo>
                  <a:lnTo>
                    <a:pt x="0" y="149720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285750" lvl="1" indent="-28575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 smtClean="0">
                  <a:solidFill>
                    <a:schemeClr val="bg1"/>
                  </a:solidFill>
                </a:rPr>
                <a:t>NC: </a:t>
              </a:r>
              <a:r>
                <a:rPr lang="en-US" sz="3200" kern="1200" dirty="0" err="1" smtClean="0">
                  <a:solidFill>
                    <a:schemeClr val="bg1"/>
                  </a:solidFill>
                </a:rPr>
                <a:t>Locksmithing</a:t>
              </a:r>
              <a:endParaRPr lang="en-US" sz="32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15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366" y="2974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224887" y="550223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17225" y="304973"/>
            <a:ext cx="8707831" cy="258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2798" b="1" spc="15" dirty="0">
                <a:solidFill>
                  <a:srgbClr val="88754E"/>
                </a:solidFill>
                <a:latin typeface="Arial Black"/>
                <a:cs typeface="Arial Black"/>
              </a:rPr>
              <a:t>Proposed Qualification for Re-alignment</a:t>
            </a:r>
            <a:endParaRPr lang="en-ZA" sz="2398" b="1" spc="15" dirty="0">
              <a:solidFill>
                <a:srgbClr val="88754E"/>
              </a:solidFill>
              <a:latin typeface="Arial Black"/>
            </a:endParaRPr>
          </a:p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2398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b="1" spc="15" dirty="0">
              <a:solidFill>
                <a:srgbClr val="88754E"/>
              </a:solidFill>
              <a:latin typeface="Arial Black"/>
              <a:cs typeface="Arial Black"/>
            </a:endParaRP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US" sz="1998" b="1" spc="15" dirty="0">
              <a:solidFill>
                <a:srgbClr val="88754E"/>
              </a:solidFill>
              <a:latin typeface="Arial Black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972751631"/>
              </p:ext>
            </p:extLst>
          </p:nvPr>
        </p:nvGraphicFramePr>
        <p:xfrm>
          <a:off x="325956" y="1405820"/>
          <a:ext cx="8521975" cy="5189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87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-1" y="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1141391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497" y="308348"/>
            <a:ext cx="8934330" cy="660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3198" b="1" spc="15" dirty="0">
                <a:solidFill>
                  <a:srgbClr val="88754E"/>
                </a:solidFill>
                <a:latin typeface="Arial Black"/>
                <a:cs typeface="Arial Black"/>
              </a:rPr>
              <a:t>The Role of the </a:t>
            </a:r>
            <a:r>
              <a:rPr lang="en-ZA" sz="3198" b="1" spc="15" dirty="0" smtClean="0">
                <a:solidFill>
                  <a:srgbClr val="88754E"/>
                </a:solidFill>
                <a:latin typeface="Arial Black"/>
                <a:cs typeface="Arial Black"/>
              </a:rPr>
              <a:t>ETQA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 smtClean="0">
                <a:latin typeface="+mn-lt"/>
              </a:rPr>
              <a:t>Deliver </a:t>
            </a:r>
            <a:r>
              <a:rPr lang="en-ZA" dirty="0">
                <a:latin typeface="+mn-lt"/>
              </a:rPr>
              <a:t>on DHET, SAQA and  QCTO  mandate;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Accredit training providers,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Register Assessors and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Register Moderators;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Monitor &amp; Verify Accredited training providers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Certification of Learners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latin typeface="+mn-lt"/>
              </a:rPr>
              <a:t>Coordinate and facilitate the Re-alignment/ development of Occupational Qualification within the safety and security Sector</a:t>
            </a:r>
            <a:endParaRPr lang="en-US" b="1" spc="15" dirty="0">
              <a:solidFill>
                <a:srgbClr val="88754E"/>
              </a:solidFill>
              <a:latin typeface="+mn-lt"/>
              <a:ea typeface="Calibri"/>
              <a:cs typeface="Arial" panose="020B0604020202020204" pitchFamily="34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2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35" y="-12948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61131" y="289050"/>
            <a:ext cx="8546701" cy="534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3198" b="1" spc="15" dirty="0">
                <a:solidFill>
                  <a:srgbClr val="88754E"/>
                </a:solidFill>
                <a:latin typeface="Arial Black"/>
              </a:rPr>
              <a:t>Provider Accreditation Requirements</a:t>
            </a:r>
          </a:p>
          <a:p>
            <a:pPr marL="0" indent="0">
              <a:buNone/>
            </a:pPr>
            <a:r>
              <a:rPr lang="en-ZA" b="1" dirty="0" smtClean="0">
                <a:solidFill>
                  <a:schemeClr val="accent1">
                    <a:lumMod val="75000"/>
                  </a:schemeClr>
                </a:solidFill>
              </a:rPr>
              <a:t> Legislative </a:t>
            </a:r>
            <a:r>
              <a:rPr lang="en-ZA" b="1" dirty="0">
                <a:solidFill>
                  <a:schemeClr val="accent1">
                    <a:lumMod val="75000"/>
                  </a:schemeClr>
                </a:solidFill>
              </a:rPr>
              <a:t>Compliance  (Non-negotiable</a:t>
            </a:r>
            <a:r>
              <a:rPr lang="en-ZA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Z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 smtClean="0">
                <a:solidFill>
                  <a:prstClr val="black"/>
                </a:solidFill>
              </a:rPr>
              <a:t>Company </a:t>
            </a:r>
            <a:r>
              <a:rPr lang="en-ZA" dirty="0">
                <a:solidFill>
                  <a:prstClr val="black"/>
                </a:solidFill>
              </a:rPr>
              <a:t>Registration Documents (CK)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solidFill>
                  <a:prstClr val="black"/>
                </a:solidFill>
              </a:rPr>
              <a:t>Tax Clearance Certificate (Valid)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solidFill>
                  <a:prstClr val="black"/>
                </a:solidFill>
              </a:rPr>
              <a:t>PSIRA Certificate (Security </a:t>
            </a:r>
            <a:r>
              <a:rPr lang="en-ZA" dirty="0" smtClean="0">
                <a:solidFill>
                  <a:prstClr val="black"/>
                </a:solidFill>
              </a:rPr>
              <a:t>Companies: Current</a:t>
            </a:r>
            <a:r>
              <a:rPr lang="en-ZA" dirty="0">
                <a:solidFill>
                  <a:prstClr val="black"/>
                </a:solidFill>
              </a:rPr>
              <a:t>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dirty="0">
                <a:solidFill>
                  <a:prstClr val="black"/>
                </a:solidFill>
              </a:rPr>
              <a:t> Acknowledgement Letter form the </a:t>
            </a:r>
            <a:r>
              <a:rPr lang="en-ZA" dirty="0" err="1" smtClean="0">
                <a:solidFill>
                  <a:prstClr val="black"/>
                </a:solidFill>
              </a:rPr>
              <a:t>QCTO</a:t>
            </a:r>
            <a:r>
              <a:rPr lang="en-ZA" dirty="0" smtClean="0">
                <a:solidFill>
                  <a:prstClr val="black"/>
                </a:solidFill>
              </a:rPr>
              <a:t>: </a:t>
            </a:r>
            <a:br>
              <a:rPr lang="en-ZA" dirty="0" smtClean="0">
                <a:solidFill>
                  <a:prstClr val="black"/>
                </a:solidFill>
              </a:rPr>
            </a:br>
            <a:r>
              <a:rPr lang="en-ZA" dirty="0" smtClean="0">
                <a:solidFill>
                  <a:prstClr val="black"/>
                </a:solidFill>
              </a:rPr>
              <a:t>  (</a:t>
            </a:r>
            <a:r>
              <a:rPr lang="en-ZA" dirty="0">
                <a:solidFill>
                  <a:prstClr val="black"/>
                </a:solidFill>
              </a:rPr>
              <a:t>Full Qualification)</a:t>
            </a: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81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10954" y="270504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60947" y="719082"/>
            <a:ext cx="8707831" cy="597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en-ZA" b="1" dirty="0" smtClean="0">
                <a:solidFill>
                  <a:schemeClr val="accent1">
                    <a:lumMod val="75000"/>
                  </a:schemeClr>
                </a:solidFill>
              </a:rPr>
              <a:t>Quality </a:t>
            </a:r>
            <a:r>
              <a:rPr lang="en-ZA" b="1" dirty="0">
                <a:solidFill>
                  <a:schemeClr val="accent1">
                    <a:lumMod val="75000"/>
                  </a:schemeClr>
                </a:solidFill>
              </a:rPr>
              <a:t>Management System (QMS)</a:t>
            </a:r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ZA" sz="2798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ZA" dirty="0"/>
              <a:t>Assessment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Moderation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RPL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Learner entry guidance and Support Policy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Re-assessment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Appeal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HR Policy ( Recruitment, Selection&amp; Developmental)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Marketing Policy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ZA" dirty="0"/>
              <a:t>Administration Policy </a:t>
            </a: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0629" y="155419"/>
            <a:ext cx="85979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000" b="1" dirty="0">
                <a:solidFill>
                  <a:schemeClr val="bg2">
                    <a:lumMod val="50000"/>
                  </a:schemeClr>
                </a:solidFill>
              </a:rPr>
              <a:t>Provider Accreditation Requirements </a:t>
            </a:r>
            <a:endParaRPr lang="en-GB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object 4"/>
          <p:cNvSpPr/>
          <p:nvPr/>
        </p:nvSpPr>
        <p:spPr>
          <a:xfrm>
            <a:off x="-1" y="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5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840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366" y="0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46380" y="1377950"/>
            <a:ext cx="8686800" cy="53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 smtClean="0"/>
              <a:t>Financial </a:t>
            </a:r>
            <a:r>
              <a:rPr lang="en-ZA" sz="2798" dirty="0"/>
              <a:t>Administration Policy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/>
              <a:t>Communication Policy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/>
              <a:t>Occupational Health and Safety </a:t>
            </a:r>
            <a:r>
              <a:rPr lang="en-ZA" sz="2798" dirty="0" smtClean="0"/>
              <a:t>Policy</a:t>
            </a:r>
            <a:endParaRPr lang="en-ZA" sz="699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b="1" dirty="0"/>
              <a:t>Education Training and Development(ETD) Practitioners </a:t>
            </a:r>
            <a:endParaRPr lang="en-ZA" sz="699" b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 smtClean="0"/>
              <a:t>Compulsory </a:t>
            </a:r>
            <a:r>
              <a:rPr lang="en-ZA" sz="2798" dirty="0"/>
              <a:t>to have qualified Facilitators/ Instructors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/>
              <a:t> Providers must have a signed </a:t>
            </a:r>
            <a:r>
              <a:rPr lang="en-ZA" sz="2798" dirty="0" err="1"/>
              <a:t>MoU</a:t>
            </a:r>
            <a:r>
              <a:rPr lang="en-ZA" sz="2798" dirty="0"/>
              <a:t> with Assessors and </a:t>
            </a:r>
            <a:r>
              <a:rPr lang="en-ZA" sz="2798" dirty="0" smtClean="0"/>
              <a:t> </a:t>
            </a:r>
            <a:br>
              <a:rPr lang="en-ZA" sz="2798" dirty="0" smtClean="0"/>
            </a:br>
            <a:r>
              <a:rPr lang="en-ZA" sz="2798" dirty="0" smtClean="0"/>
              <a:t> Moderators  </a:t>
            </a:r>
            <a:r>
              <a:rPr lang="en-ZA" sz="2798" dirty="0"/>
              <a:t>Registered with SASSETA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ZA" sz="2798" dirty="0" smtClean="0"/>
              <a:t> Site </a:t>
            </a:r>
            <a:r>
              <a:rPr lang="en-ZA" sz="2798" dirty="0"/>
              <a:t>Visit checking compliance</a:t>
            </a:r>
          </a:p>
          <a:p>
            <a:pPr marL="0" indent="0" algn="ctr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111" y="258295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solidFill>
                  <a:schemeClr val="bg2">
                    <a:lumMod val="50000"/>
                  </a:schemeClr>
                </a:solidFill>
              </a:rPr>
              <a:t>Provider Accreditation Requirements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5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10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-5352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1141391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498" y="365176"/>
            <a:ext cx="8707831" cy="554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3198" b="1" spc="15" dirty="0">
                <a:solidFill>
                  <a:srgbClr val="88754E"/>
                </a:solidFill>
                <a:latin typeface="Arial Black"/>
              </a:rPr>
              <a:t>Verification Process </a:t>
            </a:r>
            <a:endParaRPr lang="en-ZA" sz="3198" b="1" spc="15" dirty="0" smtClean="0">
              <a:solidFill>
                <a:srgbClr val="88754E"/>
              </a:solidFill>
              <a:latin typeface="Arial Black"/>
            </a:endParaRPr>
          </a:p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3198" b="1" spc="15" dirty="0">
              <a:solidFill>
                <a:srgbClr val="88754E"/>
              </a:solidFill>
              <a:latin typeface="Arial Black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ZA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process of external verifiers to verify the authenticity of learner results in order to confirm or overturn findings</a:t>
            </a:r>
          </a:p>
          <a:p>
            <a:pPr>
              <a:buFont typeface="Wingdings" panose="05000000000000000000" pitchFamily="2" charset="2"/>
              <a:buChar char="§"/>
            </a:pPr>
            <a:endParaRPr lang="en-Z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ZA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Purpose: Verification is to evaluate compliance amongst accredited providers in order to endorsed / not  to endorse learner results</a:t>
            </a:r>
          </a:p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559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35" y="-19199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97129" y="257091"/>
            <a:ext cx="8707831" cy="58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3198" b="1" spc="15" dirty="0">
                <a:solidFill>
                  <a:srgbClr val="88754E"/>
                </a:solidFill>
                <a:latin typeface="Arial Black"/>
              </a:rPr>
              <a:t>Verification Process </a:t>
            </a: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0276504"/>
              </p:ext>
            </p:extLst>
          </p:nvPr>
        </p:nvGraphicFramePr>
        <p:xfrm>
          <a:off x="388735" y="1117836"/>
          <a:ext cx="8306796" cy="5017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598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8022"/>
            <a:ext cx="9160828" cy="603997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object 5"/>
          <p:cNvSpPr/>
          <p:nvPr/>
        </p:nvSpPr>
        <p:spPr>
          <a:xfrm>
            <a:off x="-1" y="-1141391"/>
            <a:ext cx="9161463" cy="603997"/>
          </a:xfrm>
          <a:custGeom>
            <a:avLst/>
            <a:gdLst/>
            <a:ahLst/>
            <a:cxnLst/>
            <a:rect l="l" t="t" r="r" b="b"/>
            <a:pathLst>
              <a:path w="9169400" h="604520">
                <a:moveTo>
                  <a:pt x="9169395" y="0"/>
                </a:moveTo>
                <a:lnTo>
                  <a:pt x="0" y="0"/>
                </a:lnTo>
                <a:lnTo>
                  <a:pt x="0" y="117530"/>
                </a:lnTo>
                <a:lnTo>
                  <a:pt x="8140873" y="117530"/>
                </a:lnTo>
                <a:lnTo>
                  <a:pt x="8190868" y="122561"/>
                </a:lnTo>
                <a:lnTo>
                  <a:pt x="8237049" y="137308"/>
                </a:lnTo>
                <a:lnTo>
                  <a:pt x="8278520" y="161251"/>
                </a:lnTo>
                <a:lnTo>
                  <a:pt x="8314383" y="193872"/>
                </a:lnTo>
                <a:lnTo>
                  <a:pt x="8343743" y="234650"/>
                </a:lnTo>
                <a:lnTo>
                  <a:pt x="8489399" y="486961"/>
                </a:lnTo>
                <a:lnTo>
                  <a:pt x="8518754" y="527750"/>
                </a:lnTo>
                <a:lnTo>
                  <a:pt x="8554617" y="560374"/>
                </a:lnTo>
                <a:lnTo>
                  <a:pt x="8596090" y="584318"/>
                </a:lnTo>
                <a:lnTo>
                  <a:pt x="8642273" y="599063"/>
                </a:lnTo>
                <a:lnTo>
                  <a:pt x="8692220" y="604088"/>
                </a:lnTo>
                <a:lnTo>
                  <a:pt x="9169395" y="604088"/>
                </a:lnTo>
                <a:lnTo>
                  <a:pt x="916939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26498" y="217189"/>
            <a:ext cx="8707831" cy="486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Aft>
                <a:spcPts val="999"/>
              </a:spcAft>
              <a:buNone/>
              <a:tabLst>
                <a:tab pos="456853" algn="l"/>
              </a:tabLst>
              <a:defRPr/>
            </a:pPr>
            <a:r>
              <a:rPr lang="en-ZA" sz="3198" b="1" spc="15" dirty="0">
                <a:solidFill>
                  <a:srgbClr val="88754E"/>
                </a:solidFill>
                <a:latin typeface="Arial Black"/>
              </a:rPr>
              <a:t>Learner Certification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>
              <a:spcBef>
                <a:spcPts val="1199"/>
              </a:spcBef>
              <a:buClr>
                <a:srgbClr val="006699"/>
              </a:buClr>
              <a:buFont typeface="Wingdings" panose="05000000000000000000" pitchFamily="2" charset="2"/>
              <a:buChar char="§"/>
              <a:defRPr/>
            </a:pPr>
            <a:r>
              <a:rPr lang="en-ZA" dirty="0" smtClean="0"/>
              <a:t>Learner </a:t>
            </a:r>
            <a:r>
              <a:rPr lang="en-ZA" dirty="0"/>
              <a:t>certification is an integral part and critical component of the SASSETA (ETQA)</a:t>
            </a:r>
          </a:p>
          <a:p>
            <a:pPr algn="just">
              <a:spcBef>
                <a:spcPts val="1199"/>
              </a:spcBef>
              <a:buClr>
                <a:srgbClr val="006699"/>
              </a:buClr>
              <a:buFont typeface="Wingdings" panose="05000000000000000000" pitchFamily="2" charset="2"/>
              <a:buChar char="§"/>
              <a:defRPr/>
            </a:pPr>
            <a:r>
              <a:rPr lang="en-ZA" dirty="0"/>
              <a:t>Learners who have demonstrated competency against qualification /unit standards  are certified </a:t>
            </a:r>
          </a:p>
          <a:p>
            <a:pPr algn="just">
              <a:spcBef>
                <a:spcPts val="1199"/>
              </a:spcBef>
              <a:buClr>
                <a:srgbClr val="006699"/>
              </a:buClr>
              <a:buFont typeface="Wingdings" panose="05000000000000000000" pitchFamily="2" charset="2"/>
              <a:buChar char="§"/>
              <a:defRPr/>
            </a:pPr>
            <a:r>
              <a:rPr lang="en-ZA" dirty="0"/>
              <a:t>Learner Upload its done with National Learner Record Database </a:t>
            </a:r>
            <a:r>
              <a:rPr lang="en-ZA" b="1" dirty="0"/>
              <a:t>(NLRD)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ZA" sz="1998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7669686" y="5719443"/>
            <a:ext cx="949645" cy="90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3" name="object 9"/>
          <p:cNvSpPr/>
          <p:nvPr/>
        </p:nvSpPr>
        <p:spPr>
          <a:xfrm>
            <a:off x="88825" y="6459498"/>
            <a:ext cx="7436391" cy="45719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14" name="object 10"/>
          <p:cNvSpPr txBox="1"/>
          <p:nvPr/>
        </p:nvSpPr>
        <p:spPr>
          <a:xfrm>
            <a:off x="4941642" y="6553248"/>
            <a:ext cx="2655809" cy="15440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690">
              <a:spcBef>
                <a:spcPts val="5"/>
              </a:spcBef>
            </a:pPr>
            <a:r>
              <a:rPr sz="999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999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999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9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854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2689" y="2975"/>
            <a:ext cx="9148774" cy="4240031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689" y="3054680"/>
            <a:ext cx="9148774" cy="844322"/>
          </a:xfrm>
          <a:prstGeom prst="rect">
            <a:avLst/>
          </a:prstGeom>
        </p:spPr>
        <p:txBody>
          <a:bodyPr vert="horz" wrap="square" lIns="0" tIns="13958" rIns="0" bIns="0" rtlCol="0">
            <a:spAutoFit/>
          </a:bodyPr>
          <a:lstStyle/>
          <a:p>
            <a:pPr marL="12690" algn="ctr">
              <a:spcBef>
                <a:spcPts val="110"/>
              </a:spcBef>
            </a:pPr>
            <a:r>
              <a:rPr lang="en-ZA" sz="5395" kern="1200" spc="15" dirty="0" smtClean="0">
                <a:solidFill>
                  <a:schemeClr val="bg2">
                    <a:lumMod val="50000"/>
                  </a:schemeClr>
                </a:solidFill>
              </a:rPr>
              <a:t>QUESTIONS?</a:t>
            </a:r>
            <a:endParaRPr sz="5395" kern="1200" spc="15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object 8"/>
          <p:cNvSpPr/>
          <p:nvPr/>
        </p:nvSpPr>
        <p:spPr>
          <a:xfrm>
            <a:off x="7095331" y="5111750"/>
            <a:ext cx="1681868" cy="1525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2689" y="2975"/>
            <a:ext cx="9148774" cy="4240031"/>
          </a:xfrm>
          <a:custGeom>
            <a:avLst/>
            <a:gdLst/>
            <a:ahLst/>
            <a:cxnLst/>
            <a:rect l="l" t="t" r="r" b="b"/>
            <a:pathLst>
              <a:path w="9156700" h="4243705">
                <a:moveTo>
                  <a:pt x="9156700" y="0"/>
                </a:moveTo>
                <a:lnTo>
                  <a:pt x="0" y="0"/>
                </a:lnTo>
                <a:lnTo>
                  <a:pt x="0" y="4243552"/>
                </a:lnTo>
                <a:lnTo>
                  <a:pt x="9156700" y="1950065"/>
                </a:lnTo>
                <a:lnTo>
                  <a:pt x="9156700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689" y="3054680"/>
            <a:ext cx="9148774" cy="844322"/>
          </a:xfrm>
          <a:prstGeom prst="rect">
            <a:avLst/>
          </a:prstGeom>
        </p:spPr>
        <p:txBody>
          <a:bodyPr vert="horz" wrap="square" lIns="0" tIns="13958" rIns="0" bIns="0" rtlCol="0">
            <a:spAutoFit/>
          </a:bodyPr>
          <a:lstStyle/>
          <a:p>
            <a:pPr marL="12690" algn="ctr">
              <a:spcBef>
                <a:spcPts val="110"/>
              </a:spcBef>
            </a:pPr>
            <a:r>
              <a:rPr lang="en-ZA" sz="5395" kern="1200" spc="15" dirty="0" smtClean="0">
                <a:solidFill>
                  <a:schemeClr val="bg2">
                    <a:lumMod val="50000"/>
                  </a:schemeClr>
                </a:solidFill>
              </a:rPr>
              <a:t>Thank you</a:t>
            </a:r>
            <a:endParaRPr sz="5395" kern="1200" spc="15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object 8"/>
          <p:cNvSpPr/>
          <p:nvPr/>
        </p:nvSpPr>
        <p:spPr>
          <a:xfrm>
            <a:off x="7095331" y="5111750"/>
            <a:ext cx="1681868" cy="1525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/>
          </a:p>
        </p:txBody>
      </p:sp>
      <p:sp>
        <p:nvSpPr>
          <p:cNvPr id="5" name="TextBox 4"/>
          <p:cNvSpPr txBox="1"/>
          <p:nvPr/>
        </p:nvSpPr>
        <p:spPr>
          <a:xfrm>
            <a:off x="696911" y="4310919"/>
            <a:ext cx="72299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board: 011 087 5500</a:t>
            </a:r>
          </a:p>
          <a:p>
            <a:r>
              <a:rPr lang="en-ZA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Centre: 011 087 5555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 Facebook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www.sasseta.org.za</a:t>
            </a:r>
            <a:endParaRPr lang="en-ZA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8433</TotalTime>
  <Words>705</Words>
  <Application>Microsoft Office PowerPoint</Application>
  <PresentationFormat>Custom</PresentationFormat>
  <Paragraphs>148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Times New Roman</vt:lpstr>
      <vt:lpstr>Wingdings</vt:lpstr>
      <vt:lpstr>Office Theme</vt:lpstr>
      <vt:lpstr>EDUCATION AND TRANING QUALITY ASSURANCE   ETQA    </vt:lpstr>
      <vt:lpstr> Contents  1. Delegation of Authority  2. Occupational Qualification Framework 3. Accreditation 4. Verification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ramolobi matlala</dc:creator>
  <cp:lastModifiedBy>Isabel Bowden</cp:lastModifiedBy>
  <cp:revision>178</cp:revision>
  <cp:lastPrinted>2018-08-17T07:50:18Z</cp:lastPrinted>
  <dcterms:created xsi:type="dcterms:W3CDTF">2017-12-04T07:37:51Z</dcterms:created>
  <dcterms:modified xsi:type="dcterms:W3CDTF">2019-02-11T09:01:31Z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