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78" r:id="rId2"/>
    <p:sldMasterId id="2147483690" r:id="rId3"/>
  </p:sldMasterIdLst>
  <p:notesMasterIdLst>
    <p:notesMasterId r:id="rId36"/>
  </p:notesMasterIdLst>
  <p:handoutMasterIdLst>
    <p:handoutMasterId r:id="rId37"/>
  </p:handoutMasterIdLst>
  <p:sldIdLst>
    <p:sldId id="256" r:id="rId4"/>
    <p:sldId id="257" r:id="rId5"/>
    <p:sldId id="349" r:id="rId6"/>
    <p:sldId id="378" r:id="rId7"/>
    <p:sldId id="379" r:id="rId8"/>
    <p:sldId id="385" r:id="rId9"/>
    <p:sldId id="380" r:id="rId10"/>
    <p:sldId id="382" r:id="rId11"/>
    <p:sldId id="381" r:id="rId12"/>
    <p:sldId id="383" r:id="rId13"/>
    <p:sldId id="384" r:id="rId14"/>
    <p:sldId id="363" r:id="rId15"/>
    <p:sldId id="355" r:id="rId16"/>
    <p:sldId id="364" r:id="rId17"/>
    <p:sldId id="365" r:id="rId18"/>
    <p:sldId id="371" r:id="rId19"/>
    <p:sldId id="356" r:id="rId20"/>
    <p:sldId id="367" r:id="rId21"/>
    <p:sldId id="368" r:id="rId22"/>
    <p:sldId id="370" r:id="rId23"/>
    <p:sldId id="369" r:id="rId24"/>
    <p:sldId id="359" r:id="rId25"/>
    <p:sldId id="360" r:id="rId26"/>
    <p:sldId id="361" r:id="rId27"/>
    <p:sldId id="372" r:id="rId28"/>
    <p:sldId id="373" r:id="rId29"/>
    <p:sldId id="374" r:id="rId30"/>
    <p:sldId id="375" r:id="rId31"/>
    <p:sldId id="352" r:id="rId32"/>
    <p:sldId id="323" r:id="rId33"/>
    <p:sldId id="287" r:id="rId34"/>
    <p:sldId id="260" r:id="rId35"/>
  </p:sldIdLst>
  <p:sldSz cx="9169400" cy="6870700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BDC8FC0-AAFE-4420-9DDD-98076BE23F26}">
          <p14:sldIdLst>
            <p14:sldId id="256"/>
            <p14:sldId id="257"/>
            <p14:sldId id="349"/>
            <p14:sldId id="378"/>
            <p14:sldId id="379"/>
            <p14:sldId id="385"/>
            <p14:sldId id="380"/>
            <p14:sldId id="382"/>
            <p14:sldId id="381"/>
            <p14:sldId id="383"/>
            <p14:sldId id="384"/>
          </p14:sldIdLst>
        </p14:section>
        <p14:section name="Untitled Section" id="{43D6B2D6-2F12-484D-A9DF-6DDEF0F25521}">
          <p14:sldIdLst>
            <p14:sldId id="363"/>
            <p14:sldId id="355"/>
            <p14:sldId id="364"/>
            <p14:sldId id="365"/>
            <p14:sldId id="371"/>
            <p14:sldId id="356"/>
            <p14:sldId id="367"/>
            <p14:sldId id="368"/>
            <p14:sldId id="370"/>
            <p14:sldId id="369"/>
            <p14:sldId id="359"/>
            <p14:sldId id="360"/>
            <p14:sldId id="361"/>
            <p14:sldId id="372"/>
            <p14:sldId id="373"/>
            <p14:sldId id="374"/>
            <p14:sldId id="375"/>
            <p14:sldId id="352"/>
            <p14:sldId id="323"/>
            <p14:sldId id="287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62" autoAdjust="0"/>
    <p:restoredTop sz="94660"/>
  </p:normalViewPr>
  <p:slideViewPr>
    <p:cSldViewPr>
      <p:cViewPr>
        <p:scale>
          <a:sx n="62" d="100"/>
          <a:sy n="62" d="100"/>
        </p:scale>
        <p:origin x="1518" y="4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Sheet1!$A$1:$A$3</c:f>
              <c:strCache>
                <c:ptCount val="3"/>
                <c:pt idx="0">
                  <c:v>0-49</c:v>
                </c:pt>
                <c:pt idx="1">
                  <c:v>50-149</c:v>
                </c:pt>
                <c:pt idx="2">
                  <c:v>150+</c:v>
                </c:pt>
              </c:strCache>
            </c:strRef>
          </c:cat>
          <c:val>
            <c:numRef>
              <c:f>Sheet1!$B$1:$B$3</c:f>
              <c:numCache>
                <c:formatCode>General</c:formatCode>
                <c:ptCount val="3"/>
                <c:pt idx="0">
                  <c:v>53</c:v>
                </c:pt>
                <c:pt idx="1">
                  <c:v>22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94-458E-87BE-C58576A0B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1595888"/>
        <c:axId val="461596216"/>
        <c:axId val="0"/>
      </c:bar3DChart>
      <c:catAx>
        <c:axId val="46159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596216"/>
        <c:crosses val="autoZero"/>
        <c:auto val="1"/>
        <c:lblAlgn val="ctr"/>
        <c:lblOffset val="100"/>
        <c:noMultiLvlLbl val="0"/>
      </c:catAx>
      <c:valAx>
        <c:axId val="46159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59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EC-489C-B1EF-193F38541EB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EC-489C-B1EF-193F38541EB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EC-489C-B1EF-193F38541EB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4EC-489C-B1EF-193F38541EB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4EC-489C-B1EF-193F38541EB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4EC-489C-B1EF-193F38541EB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4EC-489C-B1EF-193F38541EB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4EC-489C-B1EF-193F38541EB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4EC-489C-B1EF-193F38541EBE}"/>
              </c:ext>
            </c:extLst>
          </c:dPt>
          <c:cat>
            <c:strRef>
              <c:f>Sheet11!$A$26:$A$34</c:f>
              <c:strCache>
                <c:ptCount val="9"/>
                <c:pt idx="0">
                  <c:v>Gauteng</c:v>
                </c:pt>
                <c:pt idx="1">
                  <c:v>KwaZulu-Natal </c:v>
                </c:pt>
                <c:pt idx="2">
                  <c:v>Western Cape </c:v>
                </c:pt>
                <c:pt idx="3">
                  <c:v>Eastern Cape </c:v>
                </c:pt>
                <c:pt idx="4">
                  <c:v>Northern Cape </c:v>
                </c:pt>
                <c:pt idx="5">
                  <c:v>Free State </c:v>
                </c:pt>
                <c:pt idx="6">
                  <c:v>North West </c:v>
                </c:pt>
                <c:pt idx="7">
                  <c:v>Mpumalanga </c:v>
                </c:pt>
                <c:pt idx="8">
                  <c:v>Limpopo</c:v>
                </c:pt>
              </c:strCache>
            </c:strRef>
          </c:cat>
          <c:val>
            <c:numRef>
              <c:f>Sheet11!$B$26:$B$34</c:f>
              <c:numCache>
                <c:formatCode>General</c:formatCode>
                <c:ptCount val="9"/>
                <c:pt idx="0">
                  <c:v>56</c:v>
                </c:pt>
                <c:pt idx="1">
                  <c:v>11</c:v>
                </c:pt>
                <c:pt idx="2">
                  <c:v>11</c:v>
                </c:pt>
                <c:pt idx="3">
                  <c:v>6</c:v>
                </c:pt>
                <c:pt idx="4">
                  <c:v>3</c:v>
                </c:pt>
                <c:pt idx="5">
                  <c:v>4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4EC-489C-B1EF-193F38541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7E-4AA0-9077-B07EB4660AD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7E-4AA0-9077-B07EB4660AD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7E-4AA0-9077-B07EB4660AD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77E-4AA0-9077-B07EB4660ADE}"/>
              </c:ext>
            </c:extLst>
          </c:dPt>
          <c:cat>
            <c:strRef>
              <c:f>Sheet16!$A$9:$A$12</c:f>
              <c:strCache>
                <c:ptCount val="4"/>
                <c:pt idx="0">
                  <c:v>African</c:v>
                </c:pt>
                <c:pt idx="1">
                  <c:v>White </c:v>
                </c:pt>
                <c:pt idx="2">
                  <c:v>Coloured </c:v>
                </c:pt>
                <c:pt idx="3">
                  <c:v>Indian</c:v>
                </c:pt>
              </c:strCache>
            </c:strRef>
          </c:cat>
          <c:val>
            <c:numRef>
              <c:f>Sheet16!$B$9:$B$12</c:f>
              <c:numCache>
                <c:formatCode>General</c:formatCode>
                <c:ptCount val="4"/>
                <c:pt idx="0">
                  <c:v>83</c:v>
                </c:pt>
                <c:pt idx="1">
                  <c:v>9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77E-4AA0-9077-B07EB4660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Sheet17!$B$1</c:f>
              <c:strCache>
                <c:ptCount val="1"/>
                <c:pt idx="0">
                  <c:v>African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Sheet17!$A$2:$A$7</c:f>
              <c:strCache>
                <c:ptCount val="6"/>
                <c:pt idx="0">
                  <c:v>Private security </c:v>
                </c:pt>
                <c:pt idx="1">
                  <c:v>Legal services </c:v>
                </c:pt>
                <c:pt idx="2">
                  <c:v>Defence</c:v>
                </c:pt>
                <c:pt idx="3">
                  <c:v>Policing </c:v>
                </c:pt>
                <c:pt idx="4">
                  <c:v>Corrections </c:v>
                </c:pt>
                <c:pt idx="5">
                  <c:v>Justice </c:v>
                </c:pt>
              </c:strCache>
            </c:strRef>
          </c:cat>
          <c:val>
            <c:numRef>
              <c:f>Sheet17!$B$2:$B$7</c:f>
              <c:numCache>
                <c:formatCode>General</c:formatCode>
                <c:ptCount val="6"/>
                <c:pt idx="0">
                  <c:v>92</c:v>
                </c:pt>
                <c:pt idx="1">
                  <c:v>49</c:v>
                </c:pt>
                <c:pt idx="2">
                  <c:v>74</c:v>
                </c:pt>
                <c:pt idx="3">
                  <c:v>89</c:v>
                </c:pt>
                <c:pt idx="4">
                  <c:v>77</c:v>
                </c:pt>
                <c:pt idx="5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C-4E41-A56E-4F5FA4D38483}"/>
            </c:ext>
          </c:extLst>
        </c:ser>
        <c:ser>
          <c:idx val="1"/>
          <c:order val="1"/>
          <c:tx>
            <c:strRef>
              <c:f>Sheet17!$C$1</c:f>
              <c:strCache>
                <c:ptCount val="1"/>
                <c:pt idx="0">
                  <c:v>White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Sheet17!$A$2:$A$7</c:f>
              <c:strCache>
                <c:ptCount val="6"/>
                <c:pt idx="0">
                  <c:v>Private security </c:v>
                </c:pt>
                <c:pt idx="1">
                  <c:v>Legal services </c:v>
                </c:pt>
                <c:pt idx="2">
                  <c:v>Defence</c:v>
                </c:pt>
                <c:pt idx="3">
                  <c:v>Policing </c:v>
                </c:pt>
                <c:pt idx="4">
                  <c:v>Corrections </c:v>
                </c:pt>
                <c:pt idx="5">
                  <c:v>Justice </c:v>
                </c:pt>
              </c:strCache>
            </c:strRef>
          </c:cat>
          <c:val>
            <c:numRef>
              <c:f>Sheet17!$C$2:$C$7</c:f>
              <c:numCache>
                <c:formatCode>General</c:formatCode>
                <c:ptCount val="6"/>
                <c:pt idx="0">
                  <c:v>4</c:v>
                </c:pt>
                <c:pt idx="1">
                  <c:v>35</c:v>
                </c:pt>
                <c:pt idx="2">
                  <c:v>12</c:v>
                </c:pt>
                <c:pt idx="3">
                  <c:v>6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C-4E41-A56E-4F5FA4D38483}"/>
            </c:ext>
          </c:extLst>
        </c:ser>
        <c:ser>
          <c:idx val="2"/>
          <c:order val="2"/>
          <c:tx>
            <c:strRef>
              <c:f>Sheet17!$D$1</c:f>
              <c:strCache>
                <c:ptCount val="1"/>
                <c:pt idx="0">
                  <c:v>Coloured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Sheet17!$A$2:$A$7</c:f>
              <c:strCache>
                <c:ptCount val="6"/>
                <c:pt idx="0">
                  <c:v>Private security </c:v>
                </c:pt>
                <c:pt idx="1">
                  <c:v>Legal services </c:v>
                </c:pt>
                <c:pt idx="2">
                  <c:v>Defence</c:v>
                </c:pt>
                <c:pt idx="3">
                  <c:v>Policing </c:v>
                </c:pt>
                <c:pt idx="4">
                  <c:v>Corrections </c:v>
                </c:pt>
                <c:pt idx="5">
                  <c:v>Justice </c:v>
                </c:pt>
              </c:strCache>
            </c:strRef>
          </c:cat>
          <c:val>
            <c:numRef>
              <c:f>Sheet17!$D$2:$D$7</c:f>
              <c:numCache>
                <c:formatCode>General</c:formatCode>
                <c:ptCount val="6"/>
                <c:pt idx="0">
                  <c:v>4</c:v>
                </c:pt>
                <c:pt idx="1">
                  <c:v>10</c:v>
                </c:pt>
                <c:pt idx="2">
                  <c:v>12</c:v>
                </c:pt>
                <c:pt idx="3">
                  <c:v>2</c:v>
                </c:pt>
                <c:pt idx="4">
                  <c:v>8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FC-4E41-A56E-4F5FA4D38483}"/>
            </c:ext>
          </c:extLst>
        </c:ser>
        <c:ser>
          <c:idx val="3"/>
          <c:order val="3"/>
          <c:tx>
            <c:strRef>
              <c:f>Sheet17!$E$1</c:f>
              <c:strCache>
                <c:ptCount val="1"/>
                <c:pt idx="0">
                  <c:v>Indian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Sheet17!$A$2:$A$7</c:f>
              <c:strCache>
                <c:ptCount val="6"/>
                <c:pt idx="0">
                  <c:v>Private security </c:v>
                </c:pt>
                <c:pt idx="1">
                  <c:v>Legal services </c:v>
                </c:pt>
                <c:pt idx="2">
                  <c:v>Defence</c:v>
                </c:pt>
                <c:pt idx="3">
                  <c:v>Policing </c:v>
                </c:pt>
                <c:pt idx="4">
                  <c:v>Corrections </c:v>
                </c:pt>
                <c:pt idx="5">
                  <c:v>Justice </c:v>
                </c:pt>
              </c:strCache>
            </c:strRef>
          </c:cat>
          <c:val>
            <c:numRef>
              <c:f>Sheet17!$E$2:$E$7</c:f>
              <c:numCache>
                <c:formatCode>General</c:formatCode>
                <c:ptCount val="6"/>
                <c:pt idx="0">
                  <c:v>1</c:v>
                </c:pt>
                <c:pt idx="1">
                  <c:v>6</c:v>
                </c:pt>
                <c:pt idx="2">
                  <c:v>1</c:v>
                </c:pt>
                <c:pt idx="3">
                  <c:v>3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FC-4E41-A56E-4F5FA4D38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38796200"/>
        <c:axId val="538788328"/>
      </c:barChart>
      <c:catAx>
        <c:axId val="53879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788328"/>
        <c:crosses val="autoZero"/>
        <c:auto val="1"/>
        <c:lblAlgn val="ctr"/>
        <c:lblOffset val="100"/>
        <c:noMultiLvlLbl val="0"/>
      </c:catAx>
      <c:valAx>
        <c:axId val="53878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79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2016/17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Sheet2!$A$2:$A$14</c:f>
              <c:strCache>
                <c:ptCount val="13"/>
                <c:pt idx="0">
                  <c:v>Skills Programme</c:v>
                </c:pt>
                <c:pt idx="1">
                  <c:v>Skills Programme: Level 1-3</c:v>
                </c:pt>
                <c:pt idx="2">
                  <c:v>GSO: Level 3</c:v>
                </c:pt>
                <c:pt idx="3">
                  <c:v>Policing</c:v>
                </c:pt>
                <c:pt idx="4">
                  <c:v>Military Operation: Level 3</c:v>
                </c:pt>
                <c:pt idx="5">
                  <c:v>Qualification </c:v>
                </c:pt>
                <c:pt idx="6">
                  <c:v>Qualification: Level 3</c:v>
                </c:pt>
                <c:pt idx="7">
                  <c:v>Qualification: Level 4</c:v>
                </c:pt>
                <c:pt idx="8">
                  <c:v>Qualification: Level 5</c:v>
                </c:pt>
                <c:pt idx="9">
                  <c:v>Qualification: Level 6</c:v>
                </c:pt>
                <c:pt idx="10">
                  <c:v>FET: Level 4</c:v>
                </c:pt>
                <c:pt idx="11">
                  <c:v>Paralegal: Level 5</c:v>
                </c:pt>
                <c:pt idx="12">
                  <c:v>Miscellaneous (Levels 1-5)</c:v>
                </c:pt>
              </c:strCache>
            </c:strRef>
          </c:cat>
          <c:val>
            <c:numRef>
              <c:f>Sheet2!$B$2:$B$14</c:f>
              <c:numCache>
                <c:formatCode>General</c:formatCode>
                <c:ptCount val="13"/>
                <c:pt idx="0">
                  <c:v>1267</c:v>
                </c:pt>
                <c:pt idx="1">
                  <c:v>0</c:v>
                </c:pt>
                <c:pt idx="2">
                  <c:v>3317</c:v>
                </c:pt>
                <c:pt idx="3">
                  <c:v>882</c:v>
                </c:pt>
                <c:pt idx="4">
                  <c:v>30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1076</c:v>
                </c:pt>
                <c:pt idx="11">
                  <c:v>87</c:v>
                </c:pt>
                <c:pt idx="12">
                  <c:v>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A-4AFF-96BA-7D187FD8F59E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2017/18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Sheet2!$A$2:$A$14</c:f>
              <c:strCache>
                <c:ptCount val="13"/>
                <c:pt idx="0">
                  <c:v>Skills Programme</c:v>
                </c:pt>
                <c:pt idx="1">
                  <c:v>Skills Programme: Level 1-3</c:v>
                </c:pt>
                <c:pt idx="2">
                  <c:v>GSO: Level 3</c:v>
                </c:pt>
                <c:pt idx="3">
                  <c:v>Policing</c:v>
                </c:pt>
                <c:pt idx="4">
                  <c:v>Military Operation: Level 3</c:v>
                </c:pt>
                <c:pt idx="5">
                  <c:v>Qualification </c:v>
                </c:pt>
                <c:pt idx="6">
                  <c:v>Qualification: Level 3</c:v>
                </c:pt>
                <c:pt idx="7">
                  <c:v>Qualification: Level 4</c:v>
                </c:pt>
                <c:pt idx="8">
                  <c:v>Qualification: Level 5</c:v>
                </c:pt>
                <c:pt idx="9">
                  <c:v>Qualification: Level 6</c:v>
                </c:pt>
                <c:pt idx="10">
                  <c:v>FET: Level 4</c:v>
                </c:pt>
                <c:pt idx="11">
                  <c:v>Paralegal: Level 5</c:v>
                </c:pt>
                <c:pt idx="12">
                  <c:v>Miscellaneous (Levels 1-5)</c:v>
                </c:pt>
              </c:strCache>
            </c:strRef>
          </c:cat>
          <c:val>
            <c:numRef>
              <c:f>Sheet2!$C$2:$C$14</c:f>
              <c:numCache>
                <c:formatCode>General</c:formatCode>
                <c:ptCount val="13"/>
                <c:pt idx="0">
                  <c:v>285</c:v>
                </c:pt>
                <c:pt idx="1">
                  <c:v>752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12</c:v>
                </c:pt>
                <c:pt idx="6">
                  <c:v>2673</c:v>
                </c:pt>
                <c:pt idx="7">
                  <c:v>1168</c:v>
                </c:pt>
                <c:pt idx="8">
                  <c:v>310</c:v>
                </c:pt>
                <c:pt idx="9">
                  <c:v>29</c:v>
                </c:pt>
                <c:pt idx="10">
                  <c:v>63</c:v>
                </c:pt>
                <c:pt idx="11">
                  <c:v>24</c:v>
                </c:pt>
                <c:pt idx="12">
                  <c:v>1308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6A-4AFF-96BA-7D187FD8F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70913816"/>
        <c:axId val="470907584"/>
      </c:barChart>
      <c:catAx>
        <c:axId val="470913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907584"/>
        <c:crosses val="autoZero"/>
        <c:auto val="1"/>
        <c:lblAlgn val="ctr"/>
        <c:lblOffset val="100"/>
        <c:noMultiLvlLbl val="0"/>
      </c:catAx>
      <c:valAx>
        <c:axId val="470907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91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93D45E-E047-4848-93AB-DF94F4556C1D}" type="doc">
      <dgm:prSet loTypeId="urn:microsoft.com/office/officeart/2005/8/layout/orgChart1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ZA"/>
        </a:p>
      </dgm:t>
    </dgm:pt>
    <dgm:pt modelId="{1FC01A23-670E-4031-A30A-CA1F7773CDD4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pPr marL="182563" indent="0" algn="l">
            <a:lnSpc>
              <a:spcPct val="90000"/>
            </a:lnSpc>
            <a:spcAft>
              <a:spcPct val="35000"/>
            </a:spcAft>
          </a:pPr>
          <a:r>
            <a:rPr lang="en-ZA" sz="1800" b="1" dirty="0" smtClean="0">
              <a:latin typeface="Arial" pitchFamily="34" charset="0"/>
              <a:cs typeface="Arial" pitchFamily="34" charset="0"/>
            </a:rPr>
            <a:t>Chapter 2</a:t>
          </a:r>
          <a:r>
            <a:rPr lang="en-ZA" sz="1800" b="1" dirty="0" smtClean="0">
              <a:latin typeface="Arial" pitchFamily="34" charset="0"/>
              <a:cs typeface="Arial" pitchFamily="34" charset="0"/>
            </a:rPr>
            <a:t>: </a:t>
          </a:r>
          <a:r>
            <a:rPr lang="en-ZA" sz="18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rPr>
            <a:t>Key </a:t>
          </a:r>
          <a:r>
            <a:rPr lang="en-ZA" sz="18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rPr>
            <a:t>Skills </a:t>
          </a:r>
          <a:r>
            <a:rPr lang="en-ZA" sz="18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rPr>
            <a:t>Issues</a:t>
          </a:r>
        </a:p>
        <a:p>
          <a:pPr marL="182563" indent="0" algn="l">
            <a:lnSpc>
              <a:spcPct val="90000"/>
            </a:lnSpc>
            <a:spcAft>
              <a:spcPct val="35000"/>
            </a:spcAft>
          </a:pPr>
          <a:endParaRPr lang="en-ZA" sz="1800" b="1" dirty="0" smtClean="0">
            <a:solidFill>
              <a:schemeClr val="accent1"/>
            </a:solidFill>
            <a:latin typeface="Arial" pitchFamily="34" charset="0"/>
            <a:cs typeface="Arial" pitchFamily="34" charset="0"/>
          </a:endParaRPr>
        </a:p>
        <a:p>
          <a:pPr marL="182563" indent="0" algn="l">
            <a:lnSpc>
              <a:spcPct val="100000"/>
            </a:lnSpc>
            <a:spcAft>
              <a:spcPts val="0"/>
            </a:spcAft>
          </a:pPr>
          <a:r>
            <a:rPr lang="en-ZA" sz="1800" b="0" dirty="0" smtClean="0">
              <a:latin typeface="Arial" pitchFamily="34" charset="0"/>
              <a:cs typeface="Arial" pitchFamily="34" charset="0"/>
            </a:rPr>
            <a:t>What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are the major 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factors impacting on skills demand and supply in the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sector?</a:t>
          </a:r>
        </a:p>
        <a:p>
          <a:pPr marL="182563" indent="0" algn="l">
            <a:lnSpc>
              <a:spcPct val="100000"/>
            </a:lnSpc>
            <a:spcAft>
              <a:spcPts val="0"/>
            </a:spcAft>
          </a:pPr>
          <a:endParaRPr lang="en-ZA" sz="1800" b="0" dirty="0" smtClean="0">
            <a:latin typeface="Arial" pitchFamily="34" charset="0"/>
            <a:cs typeface="Arial" pitchFamily="34" charset="0"/>
          </a:endParaRPr>
        </a:p>
        <a:p>
          <a:pPr marL="182563" indent="0" algn="l">
            <a:lnSpc>
              <a:spcPct val="100000"/>
            </a:lnSpc>
            <a:spcAft>
              <a:spcPts val="0"/>
            </a:spcAft>
          </a:pPr>
          <a:r>
            <a:rPr lang="en-ZA" sz="1800" b="0" dirty="0" smtClean="0">
              <a:latin typeface="Arial" pitchFamily="34" charset="0"/>
              <a:cs typeface="Arial" pitchFamily="34" charset="0"/>
            </a:rPr>
            <a:t>How do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these change drivers impact on skills demand and planning in the sector?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endParaRPr lang="en-ZA" sz="1100" b="0" dirty="0" smtClean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  <a:spcAft>
              <a:spcPct val="35000"/>
            </a:spcAft>
          </a:pPr>
          <a:endParaRPr lang="en-ZA" sz="1100" b="0" dirty="0" smtClean="0">
            <a:latin typeface="Arial" pitchFamily="34" charset="0"/>
            <a:cs typeface="Arial" pitchFamily="34" charset="0"/>
          </a:endParaRPr>
        </a:p>
      </dgm:t>
    </dgm:pt>
    <dgm:pt modelId="{F0DE5E56-7F09-4BC1-BCC5-462B6ED1F85F}" type="parTrans" cxnId="{41DA7A8B-56A2-4251-A1CC-E84DBB720284}">
      <dgm:prSet/>
      <dgm:spPr/>
      <dgm:t>
        <a:bodyPr/>
        <a:lstStyle/>
        <a:p>
          <a:endParaRPr lang="en-ZA" dirty="0"/>
        </a:p>
      </dgm:t>
    </dgm:pt>
    <dgm:pt modelId="{9BE87FEE-AE54-4F48-A478-F17FCBB07209}" type="sibTrans" cxnId="{41DA7A8B-56A2-4251-A1CC-E84DBB720284}">
      <dgm:prSet/>
      <dgm:spPr/>
      <dgm:t>
        <a:bodyPr/>
        <a:lstStyle/>
        <a:p>
          <a:endParaRPr lang="en-ZA"/>
        </a:p>
      </dgm:t>
    </dgm:pt>
    <dgm:pt modelId="{8A92E05A-4A4D-4E5F-BD22-BFCBB6B21A49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20000"/>
              <a:lumOff val="80000"/>
            </a:schemeClr>
          </a:solidFill>
        </a:ln>
      </dgm:spPr>
      <dgm:t>
        <a:bodyPr/>
        <a:lstStyle/>
        <a:p>
          <a:pPr algn="l" defTabSz="533400">
            <a:lnSpc>
              <a:spcPct val="100000"/>
            </a:lnSpc>
            <a:spcAft>
              <a:spcPts val="0"/>
            </a:spcAft>
          </a:pPr>
          <a:r>
            <a:rPr lang="en-ZA" sz="1800" b="1" dirty="0" smtClean="0">
              <a:latin typeface="Arial" pitchFamily="34" charset="0"/>
              <a:cs typeface="Arial" pitchFamily="34" charset="0"/>
            </a:rPr>
            <a:t>Chapter </a:t>
          </a:r>
          <a:r>
            <a:rPr lang="en-ZA" sz="1800" b="1" dirty="0" smtClean="0">
              <a:latin typeface="Arial" pitchFamily="34" charset="0"/>
              <a:cs typeface="Arial" pitchFamily="34" charset="0"/>
            </a:rPr>
            <a:t>1</a:t>
          </a:r>
          <a:r>
            <a:rPr lang="en-ZA" sz="1800" b="1" dirty="0" smtClean="0">
              <a:latin typeface="Arial" pitchFamily="34" charset="0"/>
              <a:cs typeface="Arial" pitchFamily="34" charset="0"/>
            </a:rPr>
            <a:t>: </a:t>
          </a:r>
          <a:r>
            <a:rPr lang="en-ZA" sz="1800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rPr>
            <a:t>Sector Profile</a:t>
          </a:r>
        </a:p>
        <a:p>
          <a:pPr algn="l" defTabSz="533400">
            <a:lnSpc>
              <a:spcPct val="100000"/>
            </a:lnSpc>
            <a:spcAft>
              <a:spcPts val="0"/>
            </a:spcAft>
          </a:pPr>
          <a:endParaRPr lang="en-ZA" sz="1200" b="1" dirty="0" smtClean="0">
            <a:solidFill>
              <a:schemeClr val="accent6"/>
            </a:solidFill>
            <a:latin typeface="Arial" pitchFamily="34" charset="0"/>
            <a:cs typeface="Arial" pitchFamily="34" charset="0"/>
          </a:endParaRPr>
        </a:p>
        <a:p>
          <a:pPr algn="l" defTabSz="533400">
            <a:lnSpc>
              <a:spcPct val="100000"/>
            </a:lnSpc>
            <a:spcAft>
              <a:spcPts val="0"/>
            </a:spcAft>
          </a:pPr>
          <a:r>
            <a:rPr lang="en-ZA" sz="1800" b="0" dirty="0" smtClean="0">
              <a:latin typeface="Arial" pitchFamily="34" charset="0"/>
              <a:cs typeface="Arial" pitchFamily="34" charset="0"/>
            </a:rPr>
            <a:t>What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is the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sector’s contribution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to the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economy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? </a:t>
          </a:r>
          <a:endParaRPr lang="en-ZA" sz="1800" b="0" dirty="0" smtClean="0">
            <a:latin typeface="Arial" pitchFamily="34" charset="0"/>
            <a:cs typeface="Arial" pitchFamily="34" charset="0"/>
          </a:endParaRPr>
        </a:p>
        <a:p>
          <a:pPr algn="l" defTabSz="533400">
            <a:lnSpc>
              <a:spcPct val="100000"/>
            </a:lnSpc>
            <a:spcAft>
              <a:spcPts val="0"/>
            </a:spcAft>
          </a:pPr>
          <a:endParaRPr lang="en-ZA" sz="1800" b="0" dirty="0" smtClean="0">
            <a:latin typeface="Arial" pitchFamily="34" charset="0"/>
            <a:cs typeface="Arial" pitchFamily="34" charset="0"/>
          </a:endParaRPr>
        </a:p>
        <a:p>
          <a:pPr algn="l" defTabSz="533400">
            <a:lnSpc>
              <a:spcPct val="100000"/>
            </a:lnSpc>
            <a:spcAft>
              <a:spcPts val="0"/>
            </a:spcAft>
          </a:pPr>
          <a:r>
            <a:rPr lang="en-ZA" sz="1800" b="0" dirty="0" smtClean="0">
              <a:latin typeface="Arial" pitchFamily="34" charset="0"/>
              <a:cs typeface="Arial" pitchFamily="34" charset="0"/>
            </a:rPr>
            <a:t>How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does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this compare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to the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rest of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the economy? </a:t>
          </a:r>
          <a:endParaRPr lang="en-ZA" sz="1800" b="0" dirty="0" smtClean="0">
            <a:latin typeface="Arial" pitchFamily="34" charset="0"/>
            <a:cs typeface="Arial" pitchFamily="34" charset="0"/>
          </a:endParaRPr>
        </a:p>
        <a:p>
          <a:pPr algn="l" defTabSz="533400">
            <a:lnSpc>
              <a:spcPct val="100000"/>
            </a:lnSpc>
            <a:spcAft>
              <a:spcPts val="0"/>
            </a:spcAft>
          </a:pPr>
          <a:endParaRPr lang="en-ZA" sz="1800" b="0" dirty="0" smtClean="0">
            <a:latin typeface="Arial" pitchFamily="34" charset="0"/>
            <a:cs typeface="Arial" pitchFamily="34" charset="0"/>
          </a:endParaRPr>
        </a:p>
        <a:p>
          <a:pPr algn="l" defTabSz="533400">
            <a:lnSpc>
              <a:spcPct val="100000"/>
            </a:lnSpc>
            <a:spcAft>
              <a:spcPts val="0"/>
            </a:spcAft>
          </a:pPr>
          <a:r>
            <a:rPr lang="en-ZA" sz="1800" b="0" dirty="0" smtClean="0">
              <a:latin typeface="Arial" pitchFamily="34" charset="0"/>
              <a:cs typeface="Arial" pitchFamily="34" charset="0"/>
            </a:rPr>
            <a:t>How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is the sector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performing?</a:t>
          </a:r>
        </a:p>
        <a:p>
          <a:pPr algn="l" defTabSz="533400">
            <a:lnSpc>
              <a:spcPct val="100000"/>
            </a:lnSpc>
            <a:spcAft>
              <a:spcPts val="0"/>
            </a:spcAft>
          </a:pPr>
          <a:endParaRPr lang="en-ZA" sz="1800" b="0" dirty="0" smtClean="0">
            <a:latin typeface="Arial" pitchFamily="34" charset="0"/>
            <a:cs typeface="Arial" pitchFamily="34" charset="0"/>
          </a:endParaRPr>
        </a:p>
        <a:p>
          <a:pPr algn="l" defTabSz="533400">
            <a:lnSpc>
              <a:spcPct val="100000"/>
            </a:lnSpc>
            <a:spcAft>
              <a:spcPts val="0"/>
            </a:spcAft>
          </a:pPr>
          <a:r>
            <a:rPr lang="en-ZA" sz="1800" b="0" dirty="0" smtClean="0">
              <a:latin typeface="Arial" pitchFamily="34" charset="0"/>
              <a:cs typeface="Arial" pitchFamily="34" charset="0"/>
            </a:rPr>
            <a:t>How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competitive is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the sector?</a:t>
          </a:r>
        </a:p>
        <a:p>
          <a:pPr algn="l" defTabSz="533400">
            <a:lnSpc>
              <a:spcPct val="100000"/>
            </a:lnSpc>
            <a:spcAft>
              <a:spcPts val="0"/>
            </a:spcAft>
          </a:pPr>
          <a:endParaRPr lang="en-ZA" sz="1800" b="0" dirty="0" smtClean="0">
            <a:latin typeface="Arial" pitchFamily="34" charset="0"/>
            <a:cs typeface="Arial" pitchFamily="34" charset="0"/>
          </a:endParaRPr>
        </a:p>
        <a:p>
          <a:pPr algn="l" defTabSz="533400">
            <a:lnSpc>
              <a:spcPct val="100000"/>
            </a:lnSpc>
            <a:spcAft>
              <a:spcPts val="0"/>
            </a:spcAft>
          </a:pPr>
          <a:r>
            <a:rPr lang="en-ZA" sz="1800" b="0" dirty="0" smtClean="0">
              <a:latin typeface="Arial" pitchFamily="34" charset="0"/>
              <a:cs typeface="Arial" pitchFamily="34" charset="0"/>
            </a:rPr>
            <a:t>Future </a:t>
          </a:r>
          <a:r>
            <a:rPr lang="en-ZA" sz="1800" b="0" dirty="0" smtClean="0">
              <a:latin typeface="Arial" pitchFamily="34" charset="0"/>
              <a:cs typeface="Arial" pitchFamily="34" charset="0"/>
            </a:rPr>
            <a:t>outlook? </a:t>
          </a:r>
          <a:endParaRPr lang="en-ZA" sz="1800" b="0" dirty="0">
            <a:latin typeface="Arial" pitchFamily="34" charset="0"/>
            <a:cs typeface="Arial" pitchFamily="34" charset="0"/>
          </a:endParaRPr>
        </a:p>
      </dgm:t>
    </dgm:pt>
    <dgm:pt modelId="{20E85B3E-DCB5-4798-86DA-A277ADEC8DC5}" type="parTrans" cxnId="{F1CFB27F-B1E2-4E84-8BA6-2998C053217F}">
      <dgm:prSet/>
      <dgm:spPr/>
      <dgm:t>
        <a:bodyPr/>
        <a:lstStyle/>
        <a:p>
          <a:endParaRPr lang="en-ZA" dirty="0"/>
        </a:p>
      </dgm:t>
    </dgm:pt>
    <dgm:pt modelId="{AB6BF885-0935-4A9A-93D0-F586EC1C80B0}" type="sibTrans" cxnId="{F1CFB27F-B1E2-4E84-8BA6-2998C053217F}">
      <dgm:prSet/>
      <dgm:spPr/>
      <dgm:t>
        <a:bodyPr/>
        <a:lstStyle/>
        <a:p>
          <a:endParaRPr lang="en-ZA"/>
        </a:p>
      </dgm:t>
    </dgm:pt>
    <dgm:pt modelId="{35875481-CFF8-408A-B262-FB711096C113}">
      <dgm:prSet phldrT="[Text]" custT="1"/>
      <dgm:spPr>
        <a:solidFill>
          <a:schemeClr val="accent5">
            <a:lumMod val="50000"/>
          </a:schemeClr>
        </a:solidFill>
        <a:ln>
          <a:noFill/>
        </a:ln>
      </dgm:spPr>
      <dgm:t>
        <a:bodyPr/>
        <a:lstStyle/>
        <a:p>
          <a:pPr algn="ctr"/>
          <a:r>
            <a:rPr lang="en-ZA" sz="28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Inputs required per Chapter</a:t>
          </a:r>
          <a:endParaRPr lang="en-ZA" sz="2800" b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F879949-263B-45BC-9771-0309D88AEF75}" type="sibTrans" cxnId="{55AF4CF0-8139-4987-88ED-2996D1F4D318}">
      <dgm:prSet/>
      <dgm:spPr/>
      <dgm:t>
        <a:bodyPr/>
        <a:lstStyle/>
        <a:p>
          <a:endParaRPr lang="en-ZA"/>
        </a:p>
      </dgm:t>
    </dgm:pt>
    <dgm:pt modelId="{96656B56-03D8-41C1-A243-AD3CFEB43D01}" type="parTrans" cxnId="{55AF4CF0-8139-4987-88ED-2996D1F4D318}">
      <dgm:prSet/>
      <dgm:spPr/>
      <dgm:t>
        <a:bodyPr/>
        <a:lstStyle/>
        <a:p>
          <a:endParaRPr lang="en-ZA"/>
        </a:p>
      </dgm:t>
    </dgm:pt>
    <dgm:pt modelId="{8FEB1CB2-43A1-426D-AE73-D84AB1F46B4E}" type="pres">
      <dgm:prSet presAssocID="{D893D45E-E047-4848-93AB-DF94F4556C1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BD394555-5223-49F6-A603-B1408E18EE8E}" type="pres">
      <dgm:prSet presAssocID="{35875481-CFF8-408A-B262-FB711096C113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ZA"/>
        </a:p>
      </dgm:t>
    </dgm:pt>
    <dgm:pt modelId="{68BF6AFE-6D60-4AD7-A026-10B98BC16363}" type="pres">
      <dgm:prSet presAssocID="{35875481-CFF8-408A-B262-FB711096C113}" presName="rootComposite1" presStyleCnt="0"/>
      <dgm:spPr/>
      <dgm:t>
        <a:bodyPr/>
        <a:lstStyle/>
        <a:p>
          <a:endParaRPr lang="en-ZA"/>
        </a:p>
      </dgm:t>
    </dgm:pt>
    <dgm:pt modelId="{B45AD890-DE5C-4120-ACDE-803BF5795A36}" type="pres">
      <dgm:prSet presAssocID="{35875481-CFF8-408A-B262-FB711096C113}" presName="rootText1" presStyleLbl="node0" presStyleIdx="0" presStyleCnt="1" custAng="0" custScaleX="654036" custScaleY="120011" custLinFactNeighborX="7447" custLinFactNeighborY="-4468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5009B3BB-8281-4A6F-9AB3-D77A2D9F10D1}" type="pres">
      <dgm:prSet presAssocID="{35875481-CFF8-408A-B262-FB711096C113}" presName="rootConnector1" presStyleLbl="node1" presStyleIdx="0" presStyleCnt="0"/>
      <dgm:spPr/>
      <dgm:t>
        <a:bodyPr/>
        <a:lstStyle/>
        <a:p>
          <a:endParaRPr lang="en-ZA"/>
        </a:p>
      </dgm:t>
    </dgm:pt>
    <dgm:pt modelId="{B119EA12-621F-46BB-A67B-7B600A2CDAC6}" type="pres">
      <dgm:prSet presAssocID="{35875481-CFF8-408A-B262-FB711096C113}" presName="hierChild2" presStyleCnt="0"/>
      <dgm:spPr/>
      <dgm:t>
        <a:bodyPr/>
        <a:lstStyle/>
        <a:p>
          <a:endParaRPr lang="en-ZA"/>
        </a:p>
      </dgm:t>
    </dgm:pt>
    <dgm:pt modelId="{0A91732F-5B69-461C-A9EB-21D4D766FAC2}" type="pres">
      <dgm:prSet presAssocID="{20E85B3E-DCB5-4798-86DA-A277ADEC8DC5}" presName="Name37" presStyleLbl="parChTrans1D2" presStyleIdx="0" presStyleCnt="2"/>
      <dgm:spPr/>
      <dgm:t>
        <a:bodyPr/>
        <a:lstStyle/>
        <a:p>
          <a:endParaRPr lang="en-ZA"/>
        </a:p>
      </dgm:t>
    </dgm:pt>
    <dgm:pt modelId="{5CFC9295-9FEC-4FEB-8A18-B3F146CCB585}" type="pres">
      <dgm:prSet presAssocID="{8A92E05A-4A4D-4E5F-BD22-BFCBB6B21A4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ZA"/>
        </a:p>
      </dgm:t>
    </dgm:pt>
    <dgm:pt modelId="{BDA59FC7-EA86-49D7-977F-781ADC42EE6C}" type="pres">
      <dgm:prSet presAssocID="{8A92E05A-4A4D-4E5F-BD22-BFCBB6B21A49}" presName="rootComposite" presStyleCnt="0"/>
      <dgm:spPr/>
      <dgm:t>
        <a:bodyPr/>
        <a:lstStyle/>
        <a:p>
          <a:endParaRPr lang="en-ZA"/>
        </a:p>
      </dgm:t>
    </dgm:pt>
    <dgm:pt modelId="{CFE2BE97-34EF-4F6E-B3B5-E01403DB4297}" type="pres">
      <dgm:prSet presAssocID="{8A92E05A-4A4D-4E5F-BD22-BFCBB6B21A49}" presName="rootText" presStyleLbl="node2" presStyleIdx="0" presStyleCnt="2" custScaleX="389933" custScaleY="801345" custLinFactNeighborX="6468" custLinFactNeighborY="65048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F00AD00D-DC74-4C09-A5B6-CC67CBFE5D78}" type="pres">
      <dgm:prSet presAssocID="{8A92E05A-4A4D-4E5F-BD22-BFCBB6B21A49}" presName="rootConnector" presStyleLbl="node2" presStyleIdx="0" presStyleCnt="2"/>
      <dgm:spPr/>
      <dgm:t>
        <a:bodyPr/>
        <a:lstStyle/>
        <a:p>
          <a:endParaRPr lang="en-ZA"/>
        </a:p>
      </dgm:t>
    </dgm:pt>
    <dgm:pt modelId="{532E75D7-6677-45E3-AC00-5E8B2B9C88C0}" type="pres">
      <dgm:prSet presAssocID="{8A92E05A-4A4D-4E5F-BD22-BFCBB6B21A49}" presName="hierChild4" presStyleCnt="0"/>
      <dgm:spPr/>
      <dgm:t>
        <a:bodyPr/>
        <a:lstStyle/>
        <a:p>
          <a:endParaRPr lang="en-ZA"/>
        </a:p>
      </dgm:t>
    </dgm:pt>
    <dgm:pt modelId="{DD405160-F0A7-4BDB-975C-C8D9AF467B5C}" type="pres">
      <dgm:prSet presAssocID="{8A92E05A-4A4D-4E5F-BD22-BFCBB6B21A49}" presName="hierChild5" presStyleCnt="0"/>
      <dgm:spPr/>
      <dgm:t>
        <a:bodyPr/>
        <a:lstStyle/>
        <a:p>
          <a:endParaRPr lang="en-ZA"/>
        </a:p>
      </dgm:t>
    </dgm:pt>
    <dgm:pt modelId="{439DBE02-44A4-47CF-B0F4-A77752CAFC99}" type="pres">
      <dgm:prSet presAssocID="{F0DE5E56-7F09-4BC1-BCC5-462B6ED1F85F}" presName="Name37" presStyleLbl="parChTrans1D2" presStyleIdx="1" presStyleCnt="2"/>
      <dgm:spPr/>
      <dgm:t>
        <a:bodyPr/>
        <a:lstStyle/>
        <a:p>
          <a:endParaRPr lang="en-ZA"/>
        </a:p>
      </dgm:t>
    </dgm:pt>
    <dgm:pt modelId="{7C7973B8-3641-41AF-B55A-4769AE1FA320}" type="pres">
      <dgm:prSet presAssocID="{1FC01A23-670E-4031-A30A-CA1F7773CDD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ZA"/>
        </a:p>
      </dgm:t>
    </dgm:pt>
    <dgm:pt modelId="{3424D0AD-F88C-4711-9C36-83C5D1F11D2D}" type="pres">
      <dgm:prSet presAssocID="{1FC01A23-670E-4031-A30A-CA1F7773CDD4}" presName="rootComposite" presStyleCnt="0"/>
      <dgm:spPr/>
      <dgm:t>
        <a:bodyPr/>
        <a:lstStyle/>
        <a:p>
          <a:endParaRPr lang="en-ZA"/>
        </a:p>
      </dgm:t>
    </dgm:pt>
    <dgm:pt modelId="{8E2E7833-CDCC-41B8-BE56-09B3342715C2}" type="pres">
      <dgm:prSet presAssocID="{1FC01A23-670E-4031-A30A-CA1F7773CDD4}" presName="rootText" presStyleLbl="node2" presStyleIdx="1" presStyleCnt="2" custScaleX="375100" custScaleY="721822" custLinFactNeighborX="-618" custLinFactNeighborY="7334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E89FBBBE-51F4-43BF-B249-C48A779F4A05}" type="pres">
      <dgm:prSet presAssocID="{1FC01A23-670E-4031-A30A-CA1F7773CDD4}" presName="rootConnector" presStyleLbl="node2" presStyleIdx="1" presStyleCnt="2"/>
      <dgm:spPr/>
      <dgm:t>
        <a:bodyPr/>
        <a:lstStyle/>
        <a:p>
          <a:endParaRPr lang="en-ZA"/>
        </a:p>
      </dgm:t>
    </dgm:pt>
    <dgm:pt modelId="{51AFBC42-7F83-424A-BFD1-D90874C55F7B}" type="pres">
      <dgm:prSet presAssocID="{1FC01A23-670E-4031-A30A-CA1F7773CDD4}" presName="hierChild4" presStyleCnt="0"/>
      <dgm:spPr/>
      <dgm:t>
        <a:bodyPr/>
        <a:lstStyle/>
        <a:p>
          <a:endParaRPr lang="en-ZA"/>
        </a:p>
      </dgm:t>
    </dgm:pt>
    <dgm:pt modelId="{7EFABD27-AEA1-4F6B-AFE1-F53EAC2F7431}" type="pres">
      <dgm:prSet presAssocID="{1FC01A23-670E-4031-A30A-CA1F7773CDD4}" presName="hierChild5" presStyleCnt="0"/>
      <dgm:spPr/>
      <dgm:t>
        <a:bodyPr/>
        <a:lstStyle/>
        <a:p>
          <a:endParaRPr lang="en-ZA"/>
        </a:p>
      </dgm:t>
    </dgm:pt>
    <dgm:pt modelId="{A197F228-27F9-44BF-9485-304A72DAE90B}" type="pres">
      <dgm:prSet presAssocID="{35875481-CFF8-408A-B262-FB711096C113}" presName="hierChild3" presStyleCnt="0"/>
      <dgm:spPr/>
      <dgm:t>
        <a:bodyPr/>
        <a:lstStyle/>
        <a:p>
          <a:endParaRPr lang="en-ZA"/>
        </a:p>
      </dgm:t>
    </dgm:pt>
  </dgm:ptLst>
  <dgm:cxnLst>
    <dgm:cxn modelId="{DFD24937-3401-4291-B030-F1F0A215CDD6}" type="presOf" srcId="{35875481-CFF8-408A-B262-FB711096C113}" destId="{B45AD890-DE5C-4120-ACDE-803BF5795A36}" srcOrd="0" destOrd="0" presId="urn:microsoft.com/office/officeart/2005/8/layout/orgChart1"/>
    <dgm:cxn modelId="{8E549A9E-1E69-47FC-9472-1355E3F33AEE}" type="presOf" srcId="{F0DE5E56-7F09-4BC1-BCC5-462B6ED1F85F}" destId="{439DBE02-44A4-47CF-B0F4-A77752CAFC99}" srcOrd="0" destOrd="0" presId="urn:microsoft.com/office/officeart/2005/8/layout/orgChart1"/>
    <dgm:cxn modelId="{9B66EA22-EFFB-4DE3-BB46-516A28F10A9C}" type="presOf" srcId="{20E85B3E-DCB5-4798-86DA-A277ADEC8DC5}" destId="{0A91732F-5B69-461C-A9EB-21D4D766FAC2}" srcOrd="0" destOrd="0" presId="urn:microsoft.com/office/officeart/2005/8/layout/orgChart1"/>
    <dgm:cxn modelId="{41DA7A8B-56A2-4251-A1CC-E84DBB720284}" srcId="{35875481-CFF8-408A-B262-FB711096C113}" destId="{1FC01A23-670E-4031-A30A-CA1F7773CDD4}" srcOrd="1" destOrd="0" parTransId="{F0DE5E56-7F09-4BC1-BCC5-462B6ED1F85F}" sibTransId="{9BE87FEE-AE54-4F48-A478-F17FCBB07209}"/>
    <dgm:cxn modelId="{F1CFB27F-B1E2-4E84-8BA6-2998C053217F}" srcId="{35875481-CFF8-408A-B262-FB711096C113}" destId="{8A92E05A-4A4D-4E5F-BD22-BFCBB6B21A49}" srcOrd="0" destOrd="0" parTransId="{20E85B3E-DCB5-4798-86DA-A277ADEC8DC5}" sibTransId="{AB6BF885-0935-4A9A-93D0-F586EC1C80B0}"/>
    <dgm:cxn modelId="{55AF4CF0-8139-4987-88ED-2996D1F4D318}" srcId="{D893D45E-E047-4848-93AB-DF94F4556C1D}" destId="{35875481-CFF8-408A-B262-FB711096C113}" srcOrd="0" destOrd="0" parTransId="{96656B56-03D8-41C1-A243-AD3CFEB43D01}" sibTransId="{3F879949-263B-45BC-9771-0309D88AEF75}"/>
    <dgm:cxn modelId="{202C5CFE-C0FA-494A-A262-F0E162DA1E2C}" type="presOf" srcId="{D893D45E-E047-4848-93AB-DF94F4556C1D}" destId="{8FEB1CB2-43A1-426D-AE73-D84AB1F46B4E}" srcOrd="0" destOrd="0" presId="urn:microsoft.com/office/officeart/2005/8/layout/orgChart1"/>
    <dgm:cxn modelId="{E6FD3D91-0A85-4F9C-8544-060AFDD6C117}" type="presOf" srcId="{8A92E05A-4A4D-4E5F-BD22-BFCBB6B21A49}" destId="{CFE2BE97-34EF-4F6E-B3B5-E01403DB4297}" srcOrd="0" destOrd="0" presId="urn:microsoft.com/office/officeart/2005/8/layout/orgChart1"/>
    <dgm:cxn modelId="{BB58E9D4-BAFD-4F2A-9E12-6056FA98522C}" type="presOf" srcId="{8A92E05A-4A4D-4E5F-BD22-BFCBB6B21A49}" destId="{F00AD00D-DC74-4C09-A5B6-CC67CBFE5D78}" srcOrd="1" destOrd="0" presId="urn:microsoft.com/office/officeart/2005/8/layout/orgChart1"/>
    <dgm:cxn modelId="{00D66E92-E0A0-4F54-A854-230215721AF9}" type="presOf" srcId="{35875481-CFF8-408A-B262-FB711096C113}" destId="{5009B3BB-8281-4A6F-9AB3-D77A2D9F10D1}" srcOrd="1" destOrd="0" presId="urn:microsoft.com/office/officeart/2005/8/layout/orgChart1"/>
    <dgm:cxn modelId="{0AA6753F-547F-4382-A3E7-14C3E89C34E2}" type="presOf" srcId="{1FC01A23-670E-4031-A30A-CA1F7773CDD4}" destId="{E89FBBBE-51F4-43BF-B249-C48A779F4A05}" srcOrd="1" destOrd="0" presId="urn:microsoft.com/office/officeart/2005/8/layout/orgChart1"/>
    <dgm:cxn modelId="{1A9CFEEA-B848-428A-9F6F-D81B3734B095}" type="presOf" srcId="{1FC01A23-670E-4031-A30A-CA1F7773CDD4}" destId="{8E2E7833-CDCC-41B8-BE56-09B3342715C2}" srcOrd="0" destOrd="0" presId="urn:microsoft.com/office/officeart/2005/8/layout/orgChart1"/>
    <dgm:cxn modelId="{E480D6A0-87FE-415D-B2E8-B6835FA13175}" type="presParOf" srcId="{8FEB1CB2-43A1-426D-AE73-D84AB1F46B4E}" destId="{BD394555-5223-49F6-A603-B1408E18EE8E}" srcOrd="0" destOrd="0" presId="urn:microsoft.com/office/officeart/2005/8/layout/orgChart1"/>
    <dgm:cxn modelId="{71CAEE44-266E-417A-AED7-0DFC1CAAA8BA}" type="presParOf" srcId="{BD394555-5223-49F6-A603-B1408E18EE8E}" destId="{68BF6AFE-6D60-4AD7-A026-10B98BC16363}" srcOrd="0" destOrd="0" presId="urn:microsoft.com/office/officeart/2005/8/layout/orgChart1"/>
    <dgm:cxn modelId="{EAAABB77-953A-4826-8CF9-DB1028752F73}" type="presParOf" srcId="{68BF6AFE-6D60-4AD7-A026-10B98BC16363}" destId="{B45AD890-DE5C-4120-ACDE-803BF5795A36}" srcOrd="0" destOrd="0" presId="urn:microsoft.com/office/officeart/2005/8/layout/orgChart1"/>
    <dgm:cxn modelId="{6F3AE55F-B516-43E3-8308-86D8E5DE1437}" type="presParOf" srcId="{68BF6AFE-6D60-4AD7-A026-10B98BC16363}" destId="{5009B3BB-8281-4A6F-9AB3-D77A2D9F10D1}" srcOrd="1" destOrd="0" presId="urn:microsoft.com/office/officeart/2005/8/layout/orgChart1"/>
    <dgm:cxn modelId="{EA8852C4-4687-449B-A610-55DCB301D67C}" type="presParOf" srcId="{BD394555-5223-49F6-A603-B1408E18EE8E}" destId="{B119EA12-621F-46BB-A67B-7B600A2CDAC6}" srcOrd="1" destOrd="0" presId="urn:microsoft.com/office/officeart/2005/8/layout/orgChart1"/>
    <dgm:cxn modelId="{7BEABA68-BA05-4875-ADE6-F85F213BC985}" type="presParOf" srcId="{B119EA12-621F-46BB-A67B-7B600A2CDAC6}" destId="{0A91732F-5B69-461C-A9EB-21D4D766FAC2}" srcOrd="0" destOrd="0" presId="urn:microsoft.com/office/officeart/2005/8/layout/orgChart1"/>
    <dgm:cxn modelId="{4A12F617-3939-475F-A828-44FAF835E961}" type="presParOf" srcId="{B119EA12-621F-46BB-A67B-7B600A2CDAC6}" destId="{5CFC9295-9FEC-4FEB-8A18-B3F146CCB585}" srcOrd="1" destOrd="0" presId="urn:microsoft.com/office/officeart/2005/8/layout/orgChart1"/>
    <dgm:cxn modelId="{C936E9F7-DEA1-4513-969B-BF94B026CC3F}" type="presParOf" srcId="{5CFC9295-9FEC-4FEB-8A18-B3F146CCB585}" destId="{BDA59FC7-EA86-49D7-977F-781ADC42EE6C}" srcOrd="0" destOrd="0" presId="urn:microsoft.com/office/officeart/2005/8/layout/orgChart1"/>
    <dgm:cxn modelId="{A7FF6B03-3BB4-4B0F-B078-419BDB37BA7D}" type="presParOf" srcId="{BDA59FC7-EA86-49D7-977F-781ADC42EE6C}" destId="{CFE2BE97-34EF-4F6E-B3B5-E01403DB4297}" srcOrd="0" destOrd="0" presId="urn:microsoft.com/office/officeart/2005/8/layout/orgChart1"/>
    <dgm:cxn modelId="{13A0BF9F-934A-4AED-B97E-701319DC3AC7}" type="presParOf" srcId="{BDA59FC7-EA86-49D7-977F-781ADC42EE6C}" destId="{F00AD00D-DC74-4C09-A5B6-CC67CBFE5D78}" srcOrd="1" destOrd="0" presId="urn:microsoft.com/office/officeart/2005/8/layout/orgChart1"/>
    <dgm:cxn modelId="{E0265A7C-EC51-45CD-AFD7-6FEEC98097D8}" type="presParOf" srcId="{5CFC9295-9FEC-4FEB-8A18-B3F146CCB585}" destId="{532E75D7-6677-45E3-AC00-5E8B2B9C88C0}" srcOrd="1" destOrd="0" presId="urn:microsoft.com/office/officeart/2005/8/layout/orgChart1"/>
    <dgm:cxn modelId="{B305671E-BF3D-4A52-94CC-71CF0EC73EE8}" type="presParOf" srcId="{5CFC9295-9FEC-4FEB-8A18-B3F146CCB585}" destId="{DD405160-F0A7-4BDB-975C-C8D9AF467B5C}" srcOrd="2" destOrd="0" presId="urn:microsoft.com/office/officeart/2005/8/layout/orgChart1"/>
    <dgm:cxn modelId="{4073B05E-E8AD-4FC4-8298-87034E37FDE3}" type="presParOf" srcId="{B119EA12-621F-46BB-A67B-7B600A2CDAC6}" destId="{439DBE02-44A4-47CF-B0F4-A77752CAFC99}" srcOrd="2" destOrd="0" presId="urn:microsoft.com/office/officeart/2005/8/layout/orgChart1"/>
    <dgm:cxn modelId="{4F99F5BB-D3D7-4177-A55F-1C66FAF5A5B3}" type="presParOf" srcId="{B119EA12-621F-46BB-A67B-7B600A2CDAC6}" destId="{7C7973B8-3641-41AF-B55A-4769AE1FA320}" srcOrd="3" destOrd="0" presId="urn:microsoft.com/office/officeart/2005/8/layout/orgChart1"/>
    <dgm:cxn modelId="{530C657C-4238-449A-9C08-141BA2F59E50}" type="presParOf" srcId="{7C7973B8-3641-41AF-B55A-4769AE1FA320}" destId="{3424D0AD-F88C-4711-9C36-83C5D1F11D2D}" srcOrd="0" destOrd="0" presId="urn:microsoft.com/office/officeart/2005/8/layout/orgChart1"/>
    <dgm:cxn modelId="{C582F0D4-17D9-4348-8288-E420BC8E2480}" type="presParOf" srcId="{3424D0AD-F88C-4711-9C36-83C5D1F11D2D}" destId="{8E2E7833-CDCC-41B8-BE56-09B3342715C2}" srcOrd="0" destOrd="0" presId="urn:microsoft.com/office/officeart/2005/8/layout/orgChart1"/>
    <dgm:cxn modelId="{217A8F46-4097-40F3-92D1-64D1C5FC4B1B}" type="presParOf" srcId="{3424D0AD-F88C-4711-9C36-83C5D1F11D2D}" destId="{E89FBBBE-51F4-43BF-B249-C48A779F4A05}" srcOrd="1" destOrd="0" presId="urn:microsoft.com/office/officeart/2005/8/layout/orgChart1"/>
    <dgm:cxn modelId="{A69DD29E-9924-4C87-95B6-D4037CFEBABC}" type="presParOf" srcId="{7C7973B8-3641-41AF-B55A-4769AE1FA320}" destId="{51AFBC42-7F83-424A-BFD1-D90874C55F7B}" srcOrd="1" destOrd="0" presId="urn:microsoft.com/office/officeart/2005/8/layout/orgChart1"/>
    <dgm:cxn modelId="{6DD5E09F-B0F2-4396-BD8E-8E202CD85D8C}" type="presParOf" srcId="{7C7973B8-3641-41AF-B55A-4769AE1FA320}" destId="{7EFABD27-AEA1-4F6B-AFE1-F53EAC2F7431}" srcOrd="2" destOrd="0" presId="urn:microsoft.com/office/officeart/2005/8/layout/orgChart1"/>
    <dgm:cxn modelId="{3E491DE3-B0BB-487B-8ADF-A4E7D346C939}" type="presParOf" srcId="{BD394555-5223-49F6-A603-B1408E18EE8E}" destId="{A197F228-27F9-44BF-9485-304A72DAE90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93D45E-E047-4848-93AB-DF94F4556C1D}" type="doc">
      <dgm:prSet loTypeId="urn:microsoft.com/office/officeart/2005/8/layout/orgChart1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ZA"/>
        </a:p>
      </dgm:t>
    </dgm:pt>
    <dgm:pt modelId="{EAA61488-F53B-424D-BDFB-8003D59DFA44}">
      <dgm:prSet phldrT="[Text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20000"/>
              <a:lumOff val="80000"/>
            </a:schemeClr>
          </a:solidFill>
        </a:ln>
      </dgm:spPr>
      <dgm:t>
        <a:bodyPr anchor="t"/>
        <a:lstStyle/>
        <a:p>
          <a:pPr algn="l">
            <a:lnSpc>
              <a:spcPct val="90000"/>
            </a:lnSpc>
          </a:pPr>
          <a:r>
            <a:rPr lang="en-ZA" sz="1200" b="1" dirty="0" smtClean="0">
              <a:latin typeface="Arial" pitchFamily="34" charset="0"/>
              <a:cs typeface="Arial" pitchFamily="34" charset="0"/>
            </a:rPr>
            <a:t>Chapter 3:</a:t>
          </a:r>
        </a:p>
        <a:p>
          <a:pPr algn="l">
            <a:lnSpc>
              <a:spcPct val="90000"/>
            </a:lnSpc>
          </a:pPr>
          <a:r>
            <a:rPr lang="en-ZA" sz="12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rPr>
            <a:t>Skills Shortages and Gaps</a:t>
          </a:r>
        </a:p>
        <a:p>
          <a:pPr algn="l">
            <a:lnSpc>
              <a:spcPct val="90000"/>
            </a:lnSpc>
          </a:pPr>
          <a:r>
            <a:rPr lang="en-ZA" sz="1200" b="0" dirty="0" smtClean="0">
              <a:latin typeface="Arial" pitchFamily="34" charset="0"/>
              <a:cs typeface="Arial" pitchFamily="34" charset="0"/>
            </a:rPr>
            <a:t>- </a:t>
          </a:r>
          <a:r>
            <a:rPr lang="en-ZA" sz="1100" b="0" dirty="0" smtClean="0">
              <a:latin typeface="Arial" pitchFamily="34" charset="0"/>
              <a:cs typeface="Arial" pitchFamily="34" charset="0"/>
            </a:rPr>
            <a:t>Which occupations have vacancies?, or hard to fill?</a:t>
          </a:r>
        </a:p>
        <a:p>
          <a:pPr algn="l">
            <a:lnSpc>
              <a:spcPct val="90000"/>
            </a:lnSpc>
          </a:pPr>
          <a:endParaRPr lang="en-ZA" sz="1100" b="0" dirty="0" smtClean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</a:pPr>
          <a:r>
            <a:rPr lang="en-ZA" sz="1100" b="0" dirty="0" smtClean="0">
              <a:latin typeface="Arial" pitchFamily="34" charset="0"/>
              <a:cs typeface="Arial" pitchFamily="34" charset="0"/>
            </a:rPr>
            <a:t>- Wage and employment trends?</a:t>
          </a:r>
        </a:p>
        <a:p>
          <a:pPr algn="l">
            <a:lnSpc>
              <a:spcPct val="90000"/>
            </a:lnSpc>
          </a:pPr>
          <a:endParaRPr lang="en-ZA" sz="1100" b="0" dirty="0" smtClean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</a:pPr>
          <a:r>
            <a:rPr lang="en-ZA" sz="1100" b="0" dirty="0" smtClean="0">
              <a:latin typeface="Arial" pitchFamily="34" charset="0"/>
              <a:cs typeface="Arial" pitchFamily="34" charset="0"/>
            </a:rPr>
            <a:t>- Conditions of employment</a:t>
          </a:r>
        </a:p>
        <a:p>
          <a:pPr algn="l">
            <a:lnSpc>
              <a:spcPct val="90000"/>
            </a:lnSpc>
          </a:pPr>
          <a:endParaRPr lang="en-ZA" sz="1100" b="0" dirty="0" smtClean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</a:pPr>
          <a:r>
            <a:rPr lang="en-ZA" sz="1100" b="0" dirty="0" smtClean="0">
              <a:latin typeface="Arial" pitchFamily="34" charset="0"/>
              <a:cs typeface="Arial" pitchFamily="34" charset="0"/>
            </a:rPr>
            <a:t>- How is migration impacting on the sector?</a:t>
          </a:r>
        </a:p>
        <a:p>
          <a:pPr algn="l">
            <a:lnSpc>
              <a:spcPct val="90000"/>
            </a:lnSpc>
          </a:pPr>
          <a:endParaRPr lang="en-ZA" sz="1100" b="0" dirty="0" smtClean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</a:pPr>
          <a:r>
            <a:rPr lang="en-ZA" sz="1100" b="0" dirty="0" smtClean="0">
              <a:latin typeface="Arial" pitchFamily="34" charset="0"/>
              <a:cs typeface="Arial" pitchFamily="34" charset="0"/>
            </a:rPr>
            <a:t>- Update on the scare &amp; critical skills and the state of education in the sector.</a:t>
          </a:r>
        </a:p>
        <a:p>
          <a:pPr algn="l">
            <a:lnSpc>
              <a:spcPct val="90000"/>
            </a:lnSpc>
          </a:pPr>
          <a:endParaRPr lang="en-ZA" sz="1000" b="1" dirty="0">
            <a:latin typeface="Arial" pitchFamily="34" charset="0"/>
            <a:cs typeface="Arial" pitchFamily="34" charset="0"/>
          </a:endParaRPr>
        </a:p>
      </dgm:t>
    </dgm:pt>
    <dgm:pt modelId="{46FFC8DB-A1E0-4625-BEF9-F1E93AD19D08}" type="parTrans" cxnId="{846A903D-04F6-4740-B5CC-DCDC7D77497A}">
      <dgm:prSet/>
      <dgm:spPr/>
      <dgm:t>
        <a:bodyPr/>
        <a:lstStyle/>
        <a:p>
          <a:endParaRPr lang="en-ZA" dirty="0"/>
        </a:p>
      </dgm:t>
    </dgm:pt>
    <dgm:pt modelId="{4B9C7CFF-6118-49F5-B973-2A8C4D40BB58}" type="sibTrans" cxnId="{846A903D-04F6-4740-B5CC-DCDC7D77497A}">
      <dgm:prSet/>
      <dgm:spPr/>
      <dgm:t>
        <a:bodyPr/>
        <a:lstStyle/>
        <a:p>
          <a:endParaRPr lang="en-ZA"/>
        </a:p>
      </dgm:t>
    </dgm:pt>
    <dgm:pt modelId="{90886458-DAD9-4F6C-A531-8EC601BC65BB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20000"/>
              <a:lumOff val="80000"/>
            </a:schemeClr>
          </a:solidFill>
        </a:ln>
      </dgm:spPr>
      <dgm:t>
        <a:bodyPr anchor="t"/>
        <a:lstStyle/>
        <a:p>
          <a:pPr algn="ctr"/>
          <a:endParaRPr lang="en-ZA" sz="1200" b="1" dirty="0" smtClean="0">
            <a:latin typeface="Arial" pitchFamily="34" charset="0"/>
            <a:cs typeface="Arial" pitchFamily="34" charset="0"/>
          </a:endParaRPr>
        </a:p>
        <a:p>
          <a:pPr algn="l"/>
          <a:r>
            <a:rPr lang="en-ZA" sz="1200" b="1" dirty="0" smtClean="0">
              <a:latin typeface="Arial" pitchFamily="34" charset="0"/>
              <a:cs typeface="Arial" pitchFamily="34" charset="0"/>
            </a:rPr>
            <a:t>Chapter 5:</a:t>
          </a:r>
        </a:p>
        <a:p>
          <a:pPr algn="l"/>
          <a:r>
            <a:rPr lang="en-ZA" sz="12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rPr>
            <a:t>Sector Skills Priority Actions</a:t>
          </a:r>
        </a:p>
        <a:p>
          <a:pPr algn="l"/>
          <a:r>
            <a:rPr lang="en-ZA" sz="1400" dirty="0" smtClean="0">
              <a:latin typeface="Arial" pitchFamily="34" charset="0"/>
              <a:cs typeface="Arial" pitchFamily="34" charset="0"/>
            </a:rPr>
            <a:t>- </a:t>
          </a:r>
          <a:r>
            <a:rPr lang="en-ZA" sz="1100" b="0" dirty="0" smtClean="0">
              <a:latin typeface="Arial" pitchFamily="34" charset="0"/>
              <a:cs typeface="Arial" pitchFamily="34" charset="0"/>
            </a:rPr>
            <a:t>What are the skills priorities </a:t>
          </a:r>
        </a:p>
        <a:p>
          <a:pPr algn="l"/>
          <a:r>
            <a:rPr lang="en-ZA" sz="1100" b="0" dirty="0" smtClean="0">
              <a:latin typeface="Arial" pitchFamily="34" charset="0"/>
              <a:cs typeface="Arial" pitchFamily="34" charset="0"/>
            </a:rPr>
            <a:t>for the sector?</a:t>
          </a:r>
        </a:p>
        <a:p>
          <a:pPr algn="l"/>
          <a:endParaRPr lang="en-ZA" sz="1400" b="0" dirty="0" smtClean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  <a:p>
          <a:pPr algn="l"/>
          <a:r>
            <a:rPr lang="en-ZA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</a:t>
          </a:r>
        </a:p>
        <a:p>
          <a:pPr algn="l"/>
          <a:endParaRPr lang="en-ZA" sz="1200" dirty="0" smtClean="0">
            <a:latin typeface="Arial" pitchFamily="34" charset="0"/>
            <a:cs typeface="Arial" pitchFamily="34" charset="0"/>
          </a:endParaRPr>
        </a:p>
        <a:p>
          <a:pPr algn="l"/>
          <a:r>
            <a:rPr lang="en-ZA" sz="1200" dirty="0" smtClean="0">
              <a:latin typeface="Arial" pitchFamily="34" charset="0"/>
              <a:cs typeface="Arial" pitchFamily="34" charset="0"/>
            </a:rPr>
            <a:t>                </a:t>
          </a:r>
          <a:endParaRPr lang="en-ZA" sz="1200" dirty="0">
            <a:latin typeface="Arial" pitchFamily="34" charset="0"/>
            <a:cs typeface="Arial" pitchFamily="34" charset="0"/>
          </a:endParaRPr>
        </a:p>
      </dgm:t>
    </dgm:pt>
    <dgm:pt modelId="{F5EC2CBB-BCA9-4866-9165-F252788C4755}" type="parTrans" cxnId="{15CBAF2F-3E5F-4DF4-88BF-2DCFFA5262C4}">
      <dgm:prSet/>
      <dgm:spPr/>
      <dgm:t>
        <a:bodyPr/>
        <a:lstStyle/>
        <a:p>
          <a:endParaRPr lang="en-ZA" dirty="0"/>
        </a:p>
      </dgm:t>
    </dgm:pt>
    <dgm:pt modelId="{06406BB1-6E7A-476D-909B-9CD6CE2C38C5}" type="sibTrans" cxnId="{15CBAF2F-3E5F-4DF4-88BF-2DCFFA5262C4}">
      <dgm:prSet/>
      <dgm:spPr/>
      <dgm:t>
        <a:bodyPr/>
        <a:lstStyle/>
        <a:p>
          <a:endParaRPr lang="en-ZA"/>
        </a:p>
      </dgm:t>
    </dgm:pt>
    <dgm:pt modelId="{EE0CE075-B051-482F-A419-9914EADA3081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 anchor="t"/>
        <a:lstStyle/>
        <a:p>
          <a:pPr algn="l">
            <a:lnSpc>
              <a:spcPct val="90000"/>
            </a:lnSpc>
          </a:pPr>
          <a:endParaRPr lang="en-ZA" sz="1200" b="1" dirty="0" smtClean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</a:pPr>
          <a:r>
            <a:rPr lang="en-ZA" sz="1200" b="1" dirty="0" smtClean="0">
              <a:latin typeface="Arial" pitchFamily="34" charset="0"/>
              <a:cs typeface="Arial" pitchFamily="34" charset="0"/>
            </a:rPr>
            <a:t>Chapter 4:</a:t>
          </a:r>
        </a:p>
        <a:p>
          <a:pPr algn="l">
            <a:lnSpc>
              <a:spcPct val="90000"/>
            </a:lnSpc>
          </a:pPr>
          <a:r>
            <a:rPr lang="en-ZA" sz="1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Sector Partnerships</a:t>
          </a:r>
        </a:p>
        <a:p>
          <a:pPr algn="l">
            <a:lnSpc>
              <a:spcPct val="100000"/>
            </a:lnSpc>
          </a:pPr>
          <a:r>
            <a:rPr lang="en-ZA" sz="1400" dirty="0" smtClean="0">
              <a:latin typeface="Arial" pitchFamily="34" charset="0"/>
              <a:cs typeface="Arial" pitchFamily="34" charset="0"/>
            </a:rPr>
            <a:t>-  </a:t>
          </a:r>
          <a:r>
            <a:rPr lang="en-ZA" sz="1100" b="0" dirty="0" smtClean="0">
              <a:latin typeface="Arial" pitchFamily="34" charset="0"/>
              <a:cs typeface="Arial" pitchFamily="34" charset="0"/>
            </a:rPr>
            <a:t>What should be done to strengthen partnerships to advance skills development in the sector?</a:t>
          </a:r>
        </a:p>
      </dgm:t>
    </dgm:pt>
    <dgm:pt modelId="{A2331609-22C4-4985-9F03-320F26030F85}" type="sibTrans" cxnId="{0AEB899D-3C11-4A28-8773-9A3B8A3D49C6}">
      <dgm:prSet/>
      <dgm:spPr/>
      <dgm:t>
        <a:bodyPr/>
        <a:lstStyle/>
        <a:p>
          <a:endParaRPr lang="en-ZA"/>
        </a:p>
      </dgm:t>
    </dgm:pt>
    <dgm:pt modelId="{AAB0BA2B-90F9-4FEC-B827-9EA5B15B2BF0}" type="parTrans" cxnId="{0AEB899D-3C11-4A28-8773-9A3B8A3D49C6}">
      <dgm:prSet/>
      <dgm:spPr/>
      <dgm:t>
        <a:bodyPr/>
        <a:lstStyle/>
        <a:p>
          <a:endParaRPr lang="en-ZA" dirty="0"/>
        </a:p>
      </dgm:t>
    </dgm:pt>
    <dgm:pt modelId="{35875481-CFF8-408A-B262-FB711096C113}">
      <dgm:prSet phldrT="[Text]" custT="1"/>
      <dgm:spPr>
        <a:solidFill>
          <a:schemeClr val="accent5">
            <a:lumMod val="50000"/>
          </a:schemeClr>
        </a:solidFill>
        <a:ln>
          <a:noFill/>
        </a:ln>
      </dgm:spPr>
      <dgm:t>
        <a:bodyPr/>
        <a:lstStyle/>
        <a:p>
          <a:r>
            <a:rPr lang="en-ZA" sz="18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Inputs required per Chapter</a:t>
          </a:r>
          <a:endParaRPr lang="en-ZA" sz="1800" b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F879949-263B-45BC-9771-0309D88AEF75}" type="sibTrans" cxnId="{55AF4CF0-8139-4987-88ED-2996D1F4D318}">
      <dgm:prSet/>
      <dgm:spPr/>
      <dgm:t>
        <a:bodyPr/>
        <a:lstStyle/>
        <a:p>
          <a:endParaRPr lang="en-ZA"/>
        </a:p>
      </dgm:t>
    </dgm:pt>
    <dgm:pt modelId="{96656B56-03D8-41C1-A243-AD3CFEB43D01}" type="parTrans" cxnId="{55AF4CF0-8139-4987-88ED-2996D1F4D318}">
      <dgm:prSet/>
      <dgm:spPr/>
      <dgm:t>
        <a:bodyPr/>
        <a:lstStyle/>
        <a:p>
          <a:endParaRPr lang="en-ZA"/>
        </a:p>
      </dgm:t>
    </dgm:pt>
    <dgm:pt modelId="{8FEB1CB2-43A1-426D-AE73-D84AB1F46B4E}" type="pres">
      <dgm:prSet presAssocID="{D893D45E-E047-4848-93AB-DF94F4556C1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BD394555-5223-49F6-A603-B1408E18EE8E}" type="pres">
      <dgm:prSet presAssocID="{35875481-CFF8-408A-B262-FB711096C113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ZA"/>
        </a:p>
      </dgm:t>
    </dgm:pt>
    <dgm:pt modelId="{68BF6AFE-6D60-4AD7-A026-10B98BC16363}" type="pres">
      <dgm:prSet presAssocID="{35875481-CFF8-408A-B262-FB711096C113}" presName="rootComposite1" presStyleCnt="0"/>
      <dgm:spPr/>
      <dgm:t>
        <a:bodyPr/>
        <a:lstStyle/>
        <a:p>
          <a:endParaRPr lang="en-ZA"/>
        </a:p>
      </dgm:t>
    </dgm:pt>
    <dgm:pt modelId="{B45AD890-DE5C-4120-ACDE-803BF5795A36}" type="pres">
      <dgm:prSet presAssocID="{35875481-CFF8-408A-B262-FB711096C113}" presName="rootText1" presStyleLbl="node0" presStyleIdx="0" presStyleCnt="1" custAng="0" custScaleX="426312" custScaleY="120011" custLinFactNeighborX="8529" custLinFactNeighborY="-1578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5009B3BB-8281-4A6F-9AB3-D77A2D9F10D1}" type="pres">
      <dgm:prSet presAssocID="{35875481-CFF8-408A-B262-FB711096C113}" presName="rootConnector1" presStyleLbl="node1" presStyleIdx="0" presStyleCnt="0"/>
      <dgm:spPr/>
      <dgm:t>
        <a:bodyPr/>
        <a:lstStyle/>
        <a:p>
          <a:endParaRPr lang="en-ZA"/>
        </a:p>
      </dgm:t>
    </dgm:pt>
    <dgm:pt modelId="{B119EA12-621F-46BB-A67B-7B600A2CDAC6}" type="pres">
      <dgm:prSet presAssocID="{35875481-CFF8-408A-B262-FB711096C113}" presName="hierChild2" presStyleCnt="0"/>
      <dgm:spPr/>
      <dgm:t>
        <a:bodyPr/>
        <a:lstStyle/>
        <a:p>
          <a:endParaRPr lang="en-ZA"/>
        </a:p>
      </dgm:t>
    </dgm:pt>
    <dgm:pt modelId="{75208ADE-867C-4DF0-A8B7-FA8D278C1611}" type="pres">
      <dgm:prSet presAssocID="{46FFC8DB-A1E0-4625-BEF9-F1E93AD19D08}" presName="Name37" presStyleLbl="parChTrans1D2" presStyleIdx="0" presStyleCnt="3"/>
      <dgm:spPr/>
      <dgm:t>
        <a:bodyPr/>
        <a:lstStyle/>
        <a:p>
          <a:endParaRPr lang="en-ZA"/>
        </a:p>
      </dgm:t>
    </dgm:pt>
    <dgm:pt modelId="{43E0FCAA-FF5C-4E58-A835-5E39C8630E3A}" type="pres">
      <dgm:prSet presAssocID="{EAA61488-F53B-424D-BDFB-8003D59DFA4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ZA"/>
        </a:p>
      </dgm:t>
    </dgm:pt>
    <dgm:pt modelId="{42A789EA-CE65-41B9-8372-2783B5ADEC61}" type="pres">
      <dgm:prSet presAssocID="{EAA61488-F53B-424D-BDFB-8003D59DFA44}" presName="rootComposite" presStyleCnt="0"/>
      <dgm:spPr/>
      <dgm:t>
        <a:bodyPr/>
        <a:lstStyle/>
        <a:p>
          <a:endParaRPr lang="en-ZA"/>
        </a:p>
      </dgm:t>
    </dgm:pt>
    <dgm:pt modelId="{E35BB83F-1832-4CB2-B343-CF1EE43A280F}" type="pres">
      <dgm:prSet presAssocID="{EAA61488-F53B-424D-BDFB-8003D59DFA44}" presName="rootText" presStyleLbl="node2" presStyleIdx="0" presStyleCnt="3" custAng="0" custScaleX="297841" custScaleY="848412" custLinFactNeighborX="-63772" custLinFactNeighborY="828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F758AC3B-3465-462B-A615-4211C57C68A2}" type="pres">
      <dgm:prSet presAssocID="{EAA61488-F53B-424D-BDFB-8003D59DFA44}" presName="rootConnector" presStyleLbl="node2" presStyleIdx="0" presStyleCnt="3"/>
      <dgm:spPr/>
      <dgm:t>
        <a:bodyPr/>
        <a:lstStyle/>
        <a:p>
          <a:endParaRPr lang="en-ZA"/>
        </a:p>
      </dgm:t>
    </dgm:pt>
    <dgm:pt modelId="{BDD2359B-7300-4CB6-9E29-4C81D2998F8C}" type="pres">
      <dgm:prSet presAssocID="{EAA61488-F53B-424D-BDFB-8003D59DFA44}" presName="hierChild4" presStyleCnt="0"/>
      <dgm:spPr/>
      <dgm:t>
        <a:bodyPr/>
        <a:lstStyle/>
        <a:p>
          <a:endParaRPr lang="en-ZA"/>
        </a:p>
      </dgm:t>
    </dgm:pt>
    <dgm:pt modelId="{A932F44F-1F3E-4388-94AA-0358D02857E4}" type="pres">
      <dgm:prSet presAssocID="{EAA61488-F53B-424D-BDFB-8003D59DFA44}" presName="hierChild5" presStyleCnt="0"/>
      <dgm:spPr/>
      <dgm:t>
        <a:bodyPr/>
        <a:lstStyle/>
        <a:p>
          <a:endParaRPr lang="en-ZA"/>
        </a:p>
      </dgm:t>
    </dgm:pt>
    <dgm:pt modelId="{AB421B38-4ED1-4B0F-92DC-AA776803C6F9}" type="pres">
      <dgm:prSet presAssocID="{AAB0BA2B-90F9-4FEC-B827-9EA5B15B2BF0}" presName="Name37" presStyleLbl="parChTrans1D2" presStyleIdx="1" presStyleCnt="3"/>
      <dgm:spPr/>
      <dgm:t>
        <a:bodyPr/>
        <a:lstStyle/>
        <a:p>
          <a:endParaRPr lang="en-ZA"/>
        </a:p>
      </dgm:t>
    </dgm:pt>
    <dgm:pt modelId="{AC1D3859-27D8-4219-B7FA-4143BAB9464B}" type="pres">
      <dgm:prSet presAssocID="{EE0CE075-B051-482F-A419-9914EADA308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ZA"/>
        </a:p>
      </dgm:t>
    </dgm:pt>
    <dgm:pt modelId="{86A8C21C-7C42-47C1-9B48-A6DFFEF34E68}" type="pres">
      <dgm:prSet presAssocID="{EE0CE075-B051-482F-A419-9914EADA3081}" presName="rootComposite" presStyleCnt="0"/>
      <dgm:spPr/>
      <dgm:t>
        <a:bodyPr/>
        <a:lstStyle/>
        <a:p>
          <a:endParaRPr lang="en-ZA"/>
        </a:p>
      </dgm:t>
    </dgm:pt>
    <dgm:pt modelId="{9A1B50BD-142E-486A-A40D-5F347FDB6F0E}" type="pres">
      <dgm:prSet presAssocID="{EE0CE075-B051-482F-A419-9914EADA3081}" presName="rootText" presStyleLbl="node2" presStyleIdx="1" presStyleCnt="3" custScaleX="281470" custScaleY="962949" custLinFactNeighborX="-50145" custLinFactNeighborY="647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F7F56A51-DBA6-4E75-AE1F-F642B89C9ED3}" type="pres">
      <dgm:prSet presAssocID="{EE0CE075-B051-482F-A419-9914EADA3081}" presName="rootConnector" presStyleLbl="node2" presStyleIdx="1" presStyleCnt="3"/>
      <dgm:spPr/>
      <dgm:t>
        <a:bodyPr/>
        <a:lstStyle/>
        <a:p>
          <a:endParaRPr lang="en-ZA"/>
        </a:p>
      </dgm:t>
    </dgm:pt>
    <dgm:pt modelId="{DEABC0B4-1C9A-4A36-A214-D6200DFBB102}" type="pres">
      <dgm:prSet presAssocID="{EE0CE075-B051-482F-A419-9914EADA3081}" presName="hierChild4" presStyleCnt="0"/>
      <dgm:spPr/>
      <dgm:t>
        <a:bodyPr/>
        <a:lstStyle/>
        <a:p>
          <a:endParaRPr lang="en-ZA"/>
        </a:p>
      </dgm:t>
    </dgm:pt>
    <dgm:pt modelId="{9CF82FFC-9EA7-4BE6-BD98-4EF6F35D1521}" type="pres">
      <dgm:prSet presAssocID="{EE0CE075-B051-482F-A419-9914EADA3081}" presName="hierChild5" presStyleCnt="0"/>
      <dgm:spPr/>
      <dgm:t>
        <a:bodyPr/>
        <a:lstStyle/>
        <a:p>
          <a:endParaRPr lang="en-ZA"/>
        </a:p>
      </dgm:t>
    </dgm:pt>
    <dgm:pt modelId="{B1B3FFDE-4C72-481E-9E9C-0C3668E6AE8B}" type="pres">
      <dgm:prSet presAssocID="{F5EC2CBB-BCA9-4866-9165-F252788C4755}" presName="Name37" presStyleLbl="parChTrans1D2" presStyleIdx="2" presStyleCnt="3"/>
      <dgm:spPr/>
      <dgm:t>
        <a:bodyPr/>
        <a:lstStyle/>
        <a:p>
          <a:endParaRPr lang="en-ZA"/>
        </a:p>
      </dgm:t>
    </dgm:pt>
    <dgm:pt modelId="{5B7CE34A-A1C6-49E5-995E-B1500BAA1E94}" type="pres">
      <dgm:prSet presAssocID="{90886458-DAD9-4F6C-A531-8EC601BC65BB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ZA"/>
        </a:p>
      </dgm:t>
    </dgm:pt>
    <dgm:pt modelId="{5B16B70F-CA2A-4DDE-B089-F43F5470012E}" type="pres">
      <dgm:prSet presAssocID="{90886458-DAD9-4F6C-A531-8EC601BC65BB}" presName="rootComposite" presStyleCnt="0"/>
      <dgm:spPr/>
      <dgm:t>
        <a:bodyPr/>
        <a:lstStyle/>
        <a:p>
          <a:endParaRPr lang="en-ZA"/>
        </a:p>
      </dgm:t>
    </dgm:pt>
    <dgm:pt modelId="{88B756BC-C59D-4CD9-836B-B61BCF6528DD}" type="pres">
      <dgm:prSet presAssocID="{90886458-DAD9-4F6C-A531-8EC601BC65BB}" presName="rootText" presStyleLbl="node2" presStyleIdx="2" presStyleCnt="3" custScaleX="243050" custScaleY="798232" custLinFactY="24662" custLinFactNeighborX="-25918" custLinFactNeighborY="10000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216E3486-1DCF-4DDC-9318-EC0AC4CF9D12}" type="pres">
      <dgm:prSet presAssocID="{90886458-DAD9-4F6C-A531-8EC601BC65BB}" presName="rootConnector" presStyleLbl="node2" presStyleIdx="2" presStyleCnt="3"/>
      <dgm:spPr/>
      <dgm:t>
        <a:bodyPr/>
        <a:lstStyle/>
        <a:p>
          <a:endParaRPr lang="en-ZA"/>
        </a:p>
      </dgm:t>
    </dgm:pt>
    <dgm:pt modelId="{61E7503A-BF2D-4A79-BC05-EA9732547BED}" type="pres">
      <dgm:prSet presAssocID="{90886458-DAD9-4F6C-A531-8EC601BC65BB}" presName="hierChild4" presStyleCnt="0"/>
      <dgm:spPr/>
      <dgm:t>
        <a:bodyPr/>
        <a:lstStyle/>
        <a:p>
          <a:endParaRPr lang="en-ZA"/>
        </a:p>
      </dgm:t>
    </dgm:pt>
    <dgm:pt modelId="{26E79761-2DC1-482D-A12E-309A9F5897B8}" type="pres">
      <dgm:prSet presAssocID="{90886458-DAD9-4F6C-A531-8EC601BC65BB}" presName="hierChild5" presStyleCnt="0"/>
      <dgm:spPr/>
      <dgm:t>
        <a:bodyPr/>
        <a:lstStyle/>
        <a:p>
          <a:endParaRPr lang="en-ZA"/>
        </a:p>
      </dgm:t>
    </dgm:pt>
    <dgm:pt modelId="{A197F228-27F9-44BF-9485-304A72DAE90B}" type="pres">
      <dgm:prSet presAssocID="{35875481-CFF8-408A-B262-FB711096C113}" presName="hierChild3" presStyleCnt="0"/>
      <dgm:spPr/>
      <dgm:t>
        <a:bodyPr/>
        <a:lstStyle/>
        <a:p>
          <a:endParaRPr lang="en-ZA"/>
        </a:p>
      </dgm:t>
    </dgm:pt>
  </dgm:ptLst>
  <dgm:cxnLst>
    <dgm:cxn modelId="{A1E9F369-29CE-4A76-8B56-F2DF15933952}" type="presOf" srcId="{EAA61488-F53B-424D-BDFB-8003D59DFA44}" destId="{F758AC3B-3465-462B-A615-4211C57C68A2}" srcOrd="1" destOrd="0" presId="urn:microsoft.com/office/officeart/2005/8/layout/orgChart1"/>
    <dgm:cxn modelId="{DFD24937-3401-4291-B030-F1F0A215CDD6}" type="presOf" srcId="{35875481-CFF8-408A-B262-FB711096C113}" destId="{B45AD890-DE5C-4120-ACDE-803BF5795A36}" srcOrd="0" destOrd="0" presId="urn:microsoft.com/office/officeart/2005/8/layout/orgChart1"/>
    <dgm:cxn modelId="{51F40CEC-F43D-48FA-AD18-7077568DE593}" type="presOf" srcId="{EE0CE075-B051-482F-A419-9914EADA3081}" destId="{9A1B50BD-142E-486A-A40D-5F347FDB6F0E}" srcOrd="0" destOrd="0" presId="urn:microsoft.com/office/officeart/2005/8/layout/orgChart1"/>
    <dgm:cxn modelId="{90061993-3B83-4E3B-94D2-971995B93154}" type="presOf" srcId="{F5EC2CBB-BCA9-4866-9165-F252788C4755}" destId="{B1B3FFDE-4C72-481E-9E9C-0C3668E6AE8B}" srcOrd="0" destOrd="0" presId="urn:microsoft.com/office/officeart/2005/8/layout/orgChart1"/>
    <dgm:cxn modelId="{CE93D33D-2EBE-4355-96F8-592FEA85F633}" type="presOf" srcId="{90886458-DAD9-4F6C-A531-8EC601BC65BB}" destId="{216E3486-1DCF-4DDC-9318-EC0AC4CF9D12}" srcOrd="1" destOrd="0" presId="urn:microsoft.com/office/officeart/2005/8/layout/orgChart1"/>
    <dgm:cxn modelId="{F35760CD-7AAC-4BE2-9AB7-687B05C95C62}" type="presOf" srcId="{90886458-DAD9-4F6C-A531-8EC601BC65BB}" destId="{88B756BC-C59D-4CD9-836B-B61BCF6528DD}" srcOrd="0" destOrd="0" presId="urn:microsoft.com/office/officeart/2005/8/layout/orgChart1"/>
    <dgm:cxn modelId="{55AF4CF0-8139-4987-88ED-2996D1F4D318}" srcId="{D893D45E-E047-4848-93AB-DF94F4556C1D}" destId="{35875481-CFF8-408A-B262-FB711096C113}" srcOrd="0" destOrd="0" parTransId="{96656B56-03D8-41C1-A243-AD3CFEB43D01}" sibTransId="{3F879949-263B-45BC-9771-0309D88AEF75}"/>
    <dgm:cxn modelId="{0AEB899D-3C11-4A28-8773-9A3B8A3D49C6}" srcId="{35875481-CFF8-408A-B262-FB711096C113}" destId="{EE0CE075-B051-482F-A419-9914EADA3081}" srcOrd="1" destOrd="0" parTransId="{AAB0BA2B-90F9-4FEC-B827-9EA5B15B2BF0}" sibTransId="{A2331609-22C4-4985-9F03-320F26030F85}"/>
    <dgm:cxn modelId="{202C5CFE-C0FA-494A-A262-F0E162DA1E2C}" type="presOf" srcId="{D893D45E-E047-4848-93AB-DF94F4556C1D}" destId="{8FEB1CB2-43A1-426D-AE73-D84AB1F46B4E}" srcOrd="0" destOrd="0" presId="urn:microsoft.com/office/officeart/2005/8/layout/orgChart1"/>
    <dgm:cxn modelId="{24FB7521-9D96-426B-9BF1-33355BDFC19A}" type="presOf" srcId="{AAB0BA2B-90F9-4FEC-B827-9EA5B15B2BF0}" destId="{AB421B38-4ED1-4B0F-92DC-AA776803C6F9}" srcOrd="0" destOrd="0" presId="urn:microsoft.com/office/officeart/2005/8/layout/orgChart1"/>
    <dgm:cxn modelId="{846A903D-04F6-4740-B5CC-DCDC7D77497A}" srcId="{35875481-CFF8-408A-B262-FB711096C113}" destId="{EAA61488-F53B-424D-BDFB-8003D59DFA44}" srcOrd="0" destOrd="0" parTransId="{46FFC8DB-A1E0-4625-BEF9-F1E93AD19D08}" sibTransId="{4B9C7CFF-6118-49F5-B973-2A8C4D40BB58}"/>
    <dgm:cxn modelId="{15CBAF2F-3E5F-4DF4-88BF-2DCFFA5262C4}" srcId="{35875481-CFF8-408A-B262-FB711096C113}" destId="{90886458-DAD9-4F6C-A531-8EC601BC65BB}" srcOrd="2" destOrd="0" parTransId="{F5EC2CBB-BCA9-4866-9165-F252788C4755}" sibTransId="{06406BB1-6E7A-476D-909B-9CD6CE2C38C5}"/>
    <dgm:cxn modelId="{00D66E92-E0A0-4F54-A854-230215721AF9}" type="presOf" srcId="{35875481-CFF8-408A-B262-FB711096C113}" destId="{5009B3BB-8281-4A6F-9AB3-D77A2D9F10D1}" srcOrd="1" destOrd="0" presId="urn:microsoft.com/office/officeart/2005/8/layout/orgChart1"/>
    <dgm:cxn modelId="{2F00359E-D90D-47B8-833D-890EA6BEE50F}" type="presOf" srcId="{EAA61488-F53B-424D-BDFB-8003D59DFA44}" destId="{E35BB83F-1832-4CB2-B343-CF1EE43A280F}" srcOrd="0" destOrd="0" presId="urn:microsoft.com/office/officeart/2005/8/layout/orgChart1"/>
    <dgm:cxn modelId="{3B50E457-4133-4AA8-ADD5-5D5E0949175E}" type="presOf" srcId="{46FFC8DB-A1E0-4625-BEF9-F1E93AD19D08}" destId="{75208ADE-867C-4DF0-A8B7-FA8D278C1611}" srcOrd="0" destOrd="0" presId="urn:microsoft.com/office/officeart/2005/8/layout/orgChart1"/>
    <dgm:cxn modelId="{101FEBE7-5502-4D07-9C20-21CB4F3CE8DA}" type="presOf" srcId="{EE0CE075-B051-482F-A419-9914EADA3081}" destId="{F7F56A51-DBA6-4E75-AE1F-F642B89C9ED3}" srcOrd="1" destOrd="0" presId="urn:microsoft.com/office/officeart/2005/8/layout/orgChart1"/>
    <dgm:cxn modelId="{E480D6A0-87FE-415D-B2E8-B6835FA13175}" type="presParOf" srcId="{8FEB1CB2-43A1-426D-AE73-D84AB1F46B4E}" destId="{BD394555-5223-49F6-A603-B1408E18EE8E}" srcOrd="0" destOrd="0" presId="urn:microsoft.com/office/officeart/2005/8/layout/orgChart1"/>
    <dgm:cxn modelId="{71CAEE44-266E-417A-AED7-0DFC1CAAA8BA}" type="presParOf" srcId="{BD394555-5223-49F6-A603-B1408E18EE8E}" destId="{68BF6AFE-6D60-4AD7-A026-10B98BC16363}" srcOrd="0" destOrd="0" presId="urn:microsoft.com/office/officeart/2005/8/layout/orgChart1"/>
    <dgm:cxn modelId="{EAAABB77-953A-4826-8CF9-DB1028752F73}" type="presParOf" srcId="{68BF6AFE-6D60-4AD7-A026-10B98BC16363}" destId="{B45AD890-DE5C-4120-ACDE-803BF5795A36}" srcOrd="0" destOrd="0" presId="urn:microsoft.com/office/officeart/2005/8/layout/orgChart1"/>
    <dgm:cxn modelId="{6F3AE55F-B516-43E3-8308-86D8E5DE1437}" type="presParOf" srcId="{68BF6AFE-6D60-4AD7-A026-10B98BC16363}" destId="{5009B3BB-8281-4A6F-9AB3-D77A2D9F10D1}" srcOrd="1" destOrd="0" presId="urn:microsoft.com/office/officeart/2005/8/layout/orgChart1"/>
    <dgm:cxn modelId="{EA8852C4-4687-449B-A610-55DCB301D67C}" type="presParOf" srcId="{BD394555-5223-49F6-A603-B1408E18EE8E}" destId="{B119EA12-621F-46BB-A67B-7B600A2CDAC6}" srcOrd="1" destOrd="0" presId="urn:microsoft.com/office/officeart/2005/8/layout/orgChart1"/>
    <dgm:cxn modelId="{E4B34858-2DE9-470C-A06C-8E833C434A20}" type="presParOf" srcId="{B119EA12-621F-46BB-A67B-7B600A2CDAC6}" destId="{75208ADE-867C-4DF0-A8B7-FA8D278C1611}" srcOrd="0" destOrd="0" presId="urn:microsoft.com/office/officeart/2005/8/layout/orgChart1"/>
    <dgm:cxn modelId="{5F908A59-B887-481C-87B3-05597149A13E}" type="presParOf" srcId="{B119EA12-621F-46BB-A67B-7B600A2CDAC6}" destId="{43E0FCAA-FF5C-4E58-A835-5E39C8630E3A}" srcOrd="1" destOrd="0" presId="urn:microsoft.com/office/officeart/2005/8/layout/orgChart1"/>
    <dgm:cxn modelId="{5B1030CC-BDA3-40C8-94D7-255BD9471BF4}" type="presParOf" srcId="{43E0FCAA-FF5C-4E58-A835-5E39C8630E3A}" destId="{42A789EA-CE65-41B9-8372-2783B5ADEC61}" srcOrd="0" destOrd="0" presId="urn:microsoft.com/office/officeart/2005/8/layout/orgChart1"/>
    <dgm:cxn modelId="{5631A19D-95FF-4505-BC26-D99A2BDD669A}" type="presParOf" srcId="{42A789EA-CE65-41B9-8372-2783B5ADEC61}" destId="{E35BB83F-1832-4CB2-B343-CF1EE43A280F}" srcOrd="0" destOrd="0" presId="urn:microsoft.com/office/officeart/2005/8/layout/orgChart1"/>
    <dgm:cxn modelId="{C7B230A3-7911-4FE1-9AF6-216AA2AA278F}" type="presParOf" srcId="{42A789EA-CE65-41B9-8372-2783B5ADEC61}" destId="{F758AC3B-3465-462B-A615-4211C57C68A2}" srcOrd="1" destOrd="0" presId="urn:microsoft.com/office/officeart/2005/8/layout/orgChart1"/>
    <dgm:cxn modelId="{50605535-7B69-4BC4-9F7B-4E3B8985381B}" type="presParOf" srcId="{43E0FCAA-FF5C-4E58-A835-5E39C8630E3A}" destId="{BDD2359B-7300-4CB6-9E29-4C81D2998F8C}" srcOrd="1" destOrd="0" presId="urn:microsoft.com/office/officeart/2005/8/layout/orgChart1"/>
    <dgm:cxn modelId="{0656B1ED-596D-4DFD-89CC-1B7D50EC502E}" type="presParOf" srcId="{43E0FCAA-FF5C-4E58-A835-5E39C8630E3A}" destId="{A932F44F-1F3E-4388-94AA-0358D02857E4}" srcOrd="2" destOrd="0" presId="urn:microsoft.com/office/officeart/2005/8/layout/orgChart1"/>
    <dgm:cxn modelId="{759B52EA-2F6A-49B9-9656-D292A86F69DE}" type="presParOf" srcId="{B119EA12-621F-46BB-A67B-7B600A2CDAC6}" destId="{AB421B38-4ED1-4B0F-92DC-AA776803C6F9}" srcOrd="2" destOrd="0" presId="urn:microsoft.com/office/officeart/2005/8/layout/orgChart1"/>
    <dgm:cxn modelId="{62CF1EEE-4CDD-4601-B783-4C9D413D4DFB}" type="presParOf" srcId="{B119EA12-621F-46BB-A67B-7B600A2CDAC6}" destId="{AC1D3859-27D8-4219-B7FA-4143BAB9464B}" srcOrd="3" destOrd="0" presId="urn:microsoft.com/office/officeart/2005/8/layout/orgChart1"/>
    <dgm:cxn modelId="{12F6E358-BCB0-43A5-A873-D43DFC67C4B0}" type="presParOf" srcId="{AC1D3859-27D8-4219-B7FA-4143BAB9464B}" destId="{86A8C21C-7C42-47C1-9B48-A6DFFEF34E68}" srcOrd="0" destOrd="0" presId="urn:microsoft.com/office/officeart/2005/8/layout/orgChart1"/>
    <dgm:cxn modelId="{91BF55E5-B2A7-49A3-A149-9CE6A1A2643D}" type="presParOf" srcId="{86A8C21C-7C42-47C1-9B48-A6DFFEF34E68}" destId="{9A1B50BD-142E-486A-A40D-5F347FDB6F0E}" srcOrd="0" destOrd="0" presId="urn:microsoft.com/office/officeart/2005/8/layout/orgChart1"/>
    <dgm:cxn modelId="{39C7BA6F-E273-48F2-A949-2C26A7E1D7AC}" type="presParOf" srcId="{86A8C21C-7C42-47C1-9B48-A6DFFEF34E68}" destId="{F7F56A51-DBA6-4E75-AE1F-F642B89C9ED3}" srcOrd="1" destOrd="0" presId="urn:microsoft.com/office/officeart/2005/8/layout/orgChart1"/>
    <dgm:cxn modelId="{DDA143C4-623C-4D7E-B564-E2A92571F9E9}" type="presParOf" srcId="{AC1D3859-27D8-4219-B7FA-4143BAB9464B}" destId="{DEABC0B4-1C9A-4A36-A214-D6200DFBB102}" srcOrd="1" destOrd="0" presId="urn:microsoft.com/office/officeart/2005/8/layout/orgChart1"/>
    <dgm:cxn modelId="{E4797BF9-ABD3-452F-A60F-E6CECD6995CB}" type="presParOf" srcId="{AC1D3859-27D8-4219-B7FA-4143BAB9464B}" destId="{9CF82FFC-9EA7-4BE6-BD98-4EF6F35D1521}" srcOrd="2" destOrd="0" presId="urn:microsoft.com/office/officeart/2005/8/layout/orgChart1"/>
    <dgm:cxn modelId="{A2832A77-7252-47D6-80DC-AAD3A7653474}" type="presParOf" srcId="{B119EA12-621F-46BB-A67B-7B600A2CDAC6}" destId="{B1B3FFDE-4C72-481E-9E9C-0C3668E6AE8B}" srcOrd="4" destOrd="0" presId="urn:microsoft.com/office/officeart/2005/8/layout/orgChart1"/>
    <dgm:cxn modelId="{DFF67CA6-652F-4FE6-AD50-1DD3720910DF}" type="presParOf" srcId="{B119EA12-621F-46BB-A67B-7B600A2CDAC6}" destId="{5B7CE34A-A1C6-49E5-995E-B1500BAA1E94}" srcOrd="5" destOrd="0" presId="urn:microsoft.com/office/officeart/2005/8/layout/orgChart1"/>
    <dgm:cxn modelId="{151E334B-8582-4FA2-B71B-50553435611C}" type="presParOf" srcId="{5B7CE34A-A1C6-49E5-995E-B1500BAA1E94}" destId="{5B16B70F-CA2A-4DDE-B089-F43F5470012E}" srcOrd="0" destOrd="0" presId="urn:microsoft.com/office/officeart/2005/8/layout/orgChart1"/>
    <dgm:cxn modelId="{61C8F28B-3820-445C-8DF7-68A103889034}" type="presParOf" srcId="{5B16B70F-CA2A-4DDE-B089-F43F5470012E}" destId="{88B756BC-C59D-4CD9-836B-B61BCF6528DD}" srcOrd="0" destOrd="0" presId="urn:microsoft.com/office/officeart/2005/8/layout/orgChart1"/>
    <dgm:cxn modelId="{4F3F4594-6045-476C-9441-25B29F74FCD4}" type="presParOf" srcId="{5B16B70F-CA2A-4DDE-B089-F43F5470012E}" destId="{216E3486-1DCF-4DDC-9318-EC0AC4CF9D12}" srcOrd="1" destOrd="0" presId="urn:microsoft.com/office/officeart/2005/8/layout/orgChart1"/>
    <dgm:cxn modelId="{14C02AEC-2FE6-4D8E-A318-4FAA68497381}" type="presParOf" srcId="{5B7CE34A-A1C6-49E5-995E-B1500BAA1E94}" destId="{61E7503A-BF2D-4A79-BC05-EA9732547BED}" srcOrd="1" destOrd="0" presId="urn:microsoft.com/office/officeart/2005/8/layout/orgChart1"/>
    <dgm:cxn modelId="{35FD52F9-3C65-469D-95CD-C7BD5587AF62}" type="presParOf" srcId="{5B7CE34A-A1C6-49E5-995E-B1500BAA1E94}" destId="{26E79761-2DC1-482D-A12E-309A9F5897B8}" srcOrd="2" destOrd="0" presId="urn:microsoft.com/office/officeart/2005/8/layout/orgChart1"/>
    <dgm:cxn modelId="{3E491DE3-B0BB-487B-8ADF-A4E7D346C939}" type="presParOf" srcId="{BD394555-5223-49F6-A603-B1408E18EE8E}" destId="{A197F228-27F9-44BF-9485-304A72DAE90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DBE02-44A4-47CF-B0F4-A77752CAFC99}">
      <dsp:nvSpPr>
        <dsp:cNvPr id="0" name=""/>
        <dsp:cNvSpPr/>
      </dsp:nvSpPr>
      <dsp:spPr>
        <a:xfrm>
          <a:off x="4339588" y="758526"/>
          <a:ext cx="2137220" cy="648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4923"/>
              </a:lnTo>
              <a:lnTo>
                <a:pt x="2137220" y="534923"/>
              </a:lnTo>
              <a:lnTo>
                <a:pt x="2137220" y="648604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91732F-5B69-461C-A9EB-21D4D766FAC2}">
      <dsp:nvSpPr>
        <dsp:cNvPr id="0" name=""/>
        <dsp:cNvSpPr/>
      </dsp:nvSpPr>
      <dsp:spPr>
        <a:xfrm>
          <a:off x="2184748" y="758526"/>
          <a:ext cx="2154840" cy="384597"/>
        </a:xfrm>
        <a:custGeom>
          <a:avLst/>
          <a:gdLst/>
          <a:ahLst/>
          <a:cxnLst/>
          <a:rect l="0" t="0" r="0" b="0"/>
          <a:pathLst>
            <a:path>
              <a:moveTo>
                <a:pt x="2154840" y="0"/>
              </a:moveTo>
              <a:lnTo>
                <a:pt x="2154840" y="270916"/>
              </a:lnTo>
              <a:lnTo>
                <a:pt x="0" y="270916"/>
              </a:lnTo>
              <a:lnTo>
                <a:pt x="0" y="384597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5AD890-DE5C-4120-ACDE-803BF5795A36}">
      <dsp:nvSpPr>
        <dsp:cNvPr id="0" name=""/>
        <dsp:cNvSpPr/>
      </dsp:nvSpPr>
      <dsp:spPr>
        <a:xfrm>
          <a:off x="799040" y="108861"/>
          <a:ext cx="7081096" cy="649665"/>
        </a:xfrm>
        <a:prstGeom prst="rect">
          <a:avLst/>
        </a:prstGeom>
        <a:solidFill>
          <a:schemeClr val="accent5">
            <a:lumMod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8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Inputs required per Chapter</a:t>
          </a:r>
          <a:endParaRPr lang="en-ZA" sz="2800" b="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799040" y="108861"/>
        <a:ext cx="7081096" cy="649665"/>
      </dsp:txXfrm>
    </dsp:sp>
    <dsp:sp modelId="{CFE2BE97-34EF-4F6E-B3B5-E01403DB4297}">
      <dsp:nvSpPr>
        <dsp:cNvPr id="0" name=""/>
        <dsp:cNvSpPr/>
      </dsp:nvSpPr>
      <dsp:spPr>
        <a:xfrm>
          <a:off x="73891" y="1143123"/>
          <a:ext cx="4221714" cy="4337988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ZA" sz="1800" b="1" kern="1200" dirty="0" smtClean="0">
              <a:latin typeface="Arial" pitchFamily="34" charset="0"/>
              <a:cs typeface="Arial" pitchFamily="34" charset="0"/>
            </a:rPr>
            <a:t>Chapter </a:t>
          </a:r>
          <a:r>
            <a:rPr lang="en-ZA" sz="1800" b="1" kern="1200" dirty="0" smtClean="0">
              <a:latin typeface="Arial" pitchFamily="34" charset="0"/>
              <a:cs typeface="Arial" pitchFamily="34" charset="0"/>
            </a:rPr>
            <a:t>1</a:t>
          </a:r>
          <a:r>
            <a:rPr lang="en-ZA" sz="1800" b="1" kern="1200" dirty="0" smtClean="0">
              <a:latin typeface="Arial" pitchFamily="34" charset="0"/>
              <a:cs typeface="Arial" pitchFamily="34" charset="0"/>
            </a:rPr>
            <a:t>: </a:t>
          </a:r>
          <a:r>
            <a:rPr lang="en-ZA" sz="1800" b="1" kern="1200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rPr>
            <a:t>Sector Profile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ZA" sz="1200" b="1" kern="1200" dirty="0" smtClean="0">
            <a:solidFill>
              <a:schemeClr val="accent6"/>
            </a:solidFill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What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is the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sector’s contribution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to the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economy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? </a:t>
          </a:r>
          <a:endParaRPr lang="en-ZA" sz="18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ZA" sz="18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How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does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this compare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to the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rest of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the economy? </a:t>
          </a:r>
          <a:endParaRPr lang="en-ZA" sz="18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ZA" sz="18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How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is the sector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performing?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ZA" sz="18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How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competitive is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the sector?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ZA" sz="18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Future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outlook? </a:t>
          </a:r>
          <a:endParaRPr lang="en-ZA" sz="1800" b="0" kern="1200" dirty="0">
            <a:latin typeface="Arial" pitchFamily="34" charset="0"/>
            <a:cs typeface="Arial" pitchFamily="34" charset="0"/>
          </a:endParaRPr>
        </a:p>
      </dsp:txBody>
      <dsp:txXfrm>
        <a:off x="73891" y="1143123"/>
        <a:ext cx="4221714" cy="4337988"/>
      </dsp:txXfrm>
    </dsp:sp>
    <dsp:sp modelId="{8E2E7833-CDCC-41B8-BE56-09B3342715C2}">
      <dsp:nvSpPr>
        <dsp:cNvPr id="0" name=""/>
        <dsp:cNvSpPr/>
      </dsp:nvSpPr>
      <dsp:spPr>
        <a:xfrm>
          <a:off x="4446248" y="1407131"/>
          <a:ext cx="4061120" cy="3907499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82563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800" b="1" kern="1200" dirty="0" smtClean="0">
              <a:latin typeface="Arial" pitchFamily="34" charset="0"/>
              <a:cs typeface="Arial" pitchFamily="34" charset="0"/>
            </a:rPr>
            <a:t>Chapter 2</a:t>
          </a:r>
          <a:r>
            <a:rPr lang="en-ZA" sz="1800" b="1" kern="1200" dirty="0" smtClean="0">
              <a:latin typeface="Arial" pitchFamily="34" charset="0"/>
              <a:cs typeface="Arial" pitchFamily="34" charset="0"/>
            </a:rPr>
            <a:t>: </a:t>
          </a:r>
          <a:r>
            <a:rPr lang="en-ZA" sz="1800" b="1" kern="12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rPr>
            <a:t>Key </a:t>
          </a:r>
          <a:r>
            <a:rPr lang="en-ZA" sz="1800" b="1" kern="12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rPr>
            <a:t>Skills </a:t>
          </a:r>
          <a:r>
            <a:rPr lang="en-ZA" sz="1800" b="1" kern="12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rPr>
            <a:t>Issues</a:t>
          </a:r>
        </a:p>
        <a:p>
          <a:pPr marL="182563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800" b="1" kern="1200" dirty="0" smtClean="0">
            <a:solidFill>
              <a:schemeClr val="accent1"/>
            </a:solidFill>
            <a:latin typeface="Arial" pitchFamily="34" charset="0"/>
            <a:cs typeface="Arial" pitchFamily="34" charset="0"/>
          </a:endParaRPr>
        </a:p>
        <a:p>
          <a:pPr marL="182563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What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are the major 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factors impacting on skills demand and supply in the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sector?</a:t>
          </a:r>
        </a:p>
        <a:p>
          <a:pPr marL="182563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ZA" sz="1800" b="0" kern="1200" dirty="0" smtClean="0">
            <a:latin typeface="Arial" pitchFamily="34" charset="0"/>
            <a:cs typeface="Arial" pitchFamily="34" charset="0"/>
          </a:endParaRPr>
        </a:p>
        <a:p>
          <a:pPr marL="182563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How do </a:t>
          </a:r>
          <a:r>
            <a:rPr lang="en-ZA" sz="1800" b="0" kern="1200" dirty="0" smtClean="0">
              <a:latin typeface="Arial" pitchFamily="34" charset="0"/>
              <a:cs typeface="Arial" pitchFamily="34" charset="0"/>
            </a:rPr>
            <a:t>these change drivers impact on skills demand and planning in the sector?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1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100" b="0" kern="1200" dirty="0" smtClean="0">
            <a:latin typeface="Arial" pitchFamily="34" charset="0"/>
            <a:cs typeface="Arial" pitchFamily="34" charset="0"/>
          </a:endParaRPr>
        </a:p>
      </dsp:txBody>
      <dsp:txXfrm>
        <a:off x="4446248" y="1407131"/>
        <a:ext cx="4061120" cy="39074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3FFDE-4C72-481E-9E9C-0C3668E6AE8B}">
      <dsp:nvSpPr>
        <dsp:cNvPr id="0" name=""/>
        <dsp:cNvSpPr/>
      </dsp:nvSpPr>
      <dsp:spPr>
        <a:xfrm>
          <a:off x="4416262" y="589476"/>
          <a:ext cx="2713389" cy="821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515"/>
              </a:lnTo>
              <a:lnTo>
                <a:pt x="2713389" y="718515"/>
              </a:lnTo>
              <a:lnTo>
                <a:pt x="2713389" y="821664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21B38-4ED1-4B0F-92DC-AA776803C6F9}">
      <dsp:nvSpPr>
        <dsp:cNvPr id="0" name=""/>
        <dsp:cNvSpPr/>
      </dsp:nvSpPr>
      <dsp:spPr>
        <a:xfrm>
          <a:off x="4108992" y="589476"/>
          <a:ext cx="307270" cy="212388"/>
        </a:xfrm>
        <a:custGeom>
          <a:avLst/>
          <a:gdLst/>
          <a:ahLst/>
          <a:cxnLst/>
          <a:rect l="0" t="0" r="0" b="0"/>
          <a:pathLst>
            <a:path>
              <a:moveTo>
                <a:pt x="307270" y="0"/>
              </a:moveTo>
              <a:lnTo>
                <a:pt x="307270" y="109240"/>
              </a:lnTo>
              <a:lnTo>
                <a:pt x="0" y="109240"/>
              </a:lnTo>
              <a:lnTo>
                <a:pt x="0" y="21238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08ADE-867C-4DF0-A8B7-FA8D278C1611}">
      <dsp:nvSpPr>
        <dsp:cNvPr id="0" name=""/>
        <dsp:cNvSpPr/>
      </dsp:nvSpPr>
      <dsp:spPr>
        <a:xfrm>
          <a:off x="1462950" y="589476"/>
          <a:ext cx="2953312" cy="250037"/>
        </a:xfrm>
        <a:custGeom>
          <a:avLst/>
          <a:gdLst/>
          <a:ahLst/>
          <a:cxnLst/>
          <a:rect l="0" t="0" r="0" b="0"/>
          <a:pathLst>
            <a:path>
              <a:moveTo>
                <a:pt x="2953312" y="0"/>
              </a:moveTo>
              <a:lnTo>
                <a:pt x="2953312" y="146889"/>
              </a:lnTo>
              <a:lnTo>
                <a:pt x="0" y="146889"/>
              </a:lnTo>
              <a:lnTo>
                <a:pt x="0" y="250037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5AD890-DE5C-4120-ACDE-803BF5795A36}">
      <dsp:nvSpPr>
        <dsp:cNvPr id="0" name=""/>
        <dsp:cNvSpPr/>
      </dsp:nvSpPr>
      <dsp:spPr>
        <a:xfrm>
          <a:off x="2322282" y="0"/>
          <a:ext cx="4187961" cy="589476"/>
        </a:xfrm>
        <a:prstGeom prst="rect">
          <a:avLst/>
        </a:prstGeom>
        <a:solidFill>
          <a:schemeClr val="accent5">
            <a:lumMod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8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Inputs required per Chapter</a:t>
          </a:r>
          <a:endParaRPr lang="en-ZA" sz="1800" b="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322282" y="0"/>
        <a:ext cx="4187961" cy="589476"/>
      </dsp:txXfrm>
    </dsp:sp>
    <dsp:sp modelId="{E35BB83F-1832-4CB2-B343-CF1EE43A280F}">
      <dsp:nvSpPr>
        <dsp:cNvPr id="0" name=""/>
        <dsp:cNvSpPr/>
      </dsp:nvSpPr>
      <dsp:spPr>
        <a:xfrm>
          <a:off x="0" y="839514"/>
          <a:ext cx="2925900" cy="4167272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 smtClean="0">
              <a:latin typeface="Arial" pitchFamily="34" charset="0"/>
              <a:cs typeface="Arial" pitchFamily="34" charset="0"/>
            </a:rPr>
            <a:t>Chapter 3: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rPr>
            <a:t>Skills Shortages and Gaps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en-ZA" sz="1100" b="0" kern="1200" dirty="0" smtClean="0">
              <a:latin typeface="Arial" pitchFamily="34" charset="0"/>
              <a:cs typeface="Arial" pitchFamily="34" charset="0"/>
            </a:rPr>
            <a:t>Which occupations have vacancies?, or hard to fill?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1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100" b="0" kern="1200" dirty="0" smtClean="0">
              <a:latin typeface="Arial" pitchFamily="34" charset="0"/>
              <a:cs typeface="Arial" pitchFamily="34" charset="0"/>
            </a:rPr>
            <a:t>- Wage and employment trends?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1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100" b="0" kern="1200" dirty="0" smtClean="0">
              <a:latin typeface="Arial" pitchFamily="34" charset="0"/>
              <a:cs typeface="Arial" pitchFamily="34" charset="0"/>
            </a:rPr>
            <a:t>- Conditions of employment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1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100" b="0" kern="1200" dirty="0" smtClean="0">
              <a:latin typeface="Arial" pitchFamily="34" charset="0"/>
              <a:cs typeface="Arial" pitchFamily="34" charset="0"/>
            </a:rPr>
            <a:t>- How is migration impacting on the sector?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1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100" b="0" kern="1200" dirty="0" smtClean="0">
              <a:latin typeface="Arial" pitchFamily="34" charset="0"/>
              <a:cs typeface="Arial" pitchFamily="34" charset="0"/>
            </a:rPr>
            <a:t>- Update on the scare &amp; critical skills and the state of education in the sector.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000" b="1" kern="1200" dirty="0">
            <a:latin typeface="Arial" pitchFamily="34" charset="0"/>
            <a:cs typeface="Arial" pitchFamily="34" charset="0"/>
          </a:endParaRPr>
        </a:p>
      </dsp:txBody>
      <dsp:txXfrm>
        <a:off x="0" y="839514"/>
        <a:ext cx="2925900" cy="4167272"/>
      </dsp:txXfrm>
    </dsp:sp>
    <dsp:sp modelId="{9A1B50BD-142E-486A-A40D-5F347FDB6F0E}">
      <dsp:nvSpPr>
        <dsp:cNvPr id="0" name=""/>
        <dsp:cNvSpPr/>
      </dsp:nvSpPr>
      <dsp:spPr>
        <a:xfrm>
          <a:off x="2726453" y="801864"/>
          <a:ext cx="2765076" cy="4729861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b="1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 smtClean="0">
              <a:latin typeface="Arial" pitchFamily="34" charset="0"/>
              <a:cs typeface="Arial" pitchFamily="34" charset="0"/>
            </a:rPr>
            <a:t>Chapter 4: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Sector Partnerships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ZA" sz="1400" kern="1200" dirty="0" smtClean="0">
              <a:latin typeface="Arial" pitchFamily="34" charset="0"/>
              <a:cs typeface="Arial" pitchFamily="34" charset="0"/>
            </a:rPr>
            <a:t>-  </a:t>
          </a:r>
          <a:r>
            <a:rPr lang="en-ZA" sz="1100" b="0" kern="1200" dirty="0" smtClean="0">
              <a:latin typeface="Arial" pitchFamily="34" charset="0"/>
              <a:cs typeface="Arial" pitchFamily="34" charset="0"/>
            </a:rPr>
            <a:t>What should be done to strengthen partnerships to advance skills development in the sector?</a:t>
          </a:r>
        </a:p>
      </dsp:txBody>
      <dsp:txXfrm>
        <a:off x="2726453" y="801864"/>
        <a:ext cx="2765076" cy="4729861"/>
      </dsp:txXfrm>
    </dsp:sp>
    <dsp:sp modelId="{88B756BC-C59D-4CD9-836B-B61BCF6528DD}">
      <dsp:nvSpPr>
        <dsp:cNvPr id="0" name=""/>
        <dsp:cNvSpPr/>
      </dsp:nvSpPr>
      <dsp:spPr>
        <a:xfrm>
          <a:off x="5935827" y="1411140"/>
          <a:ext cx="2387650" cy="3920795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b="1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 smtClean="0">
              <a:latin typeface="Arial" pitchFamily="34" charset="0"/>
              <a:cs typeface="Arial" pitchFamily="34" charset="0"/>
            </a:rPr>
            <a:t>Chapter 5: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rPr>
            <a:t>Sector Skills Priority Actions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en-ZA" sz="1100" b="0" kern="1200" dirty="0" smtClean="0">
              <a:latin typeface="Arial" pitchFamily="34" charset="0"/>
              <a:cs typeface="Arial" pitchFamily="34" charset="0"/>
            </a:rPr>
            <a:t>What are the skills priorities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100" b="0" kern="1200" dirty="0" smtClean="0">
              <a:latin typeface="Arial" pitchFamily="34" charset="0"/>
              <a:cs typeface="Arial" pitchFamily="34" charset="0"/>
            </a:rPr>
            <a:t>for the sector?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400" b="0" kern="1200" dirty="0" smtClean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>
            <a:latin typeface="Arial" pitchFamily="34" charset="0"/>
            <a:cs typeface="Arial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>
              <a:latin typeface="Arial" pitchFamily="34" charset="0"/>
              <a:cs typeface="Arial" pitchFamily="34" charset="0"/>
            </a:rPr>
            <a:t>                </a:t>
          </a:r>
          <a:endParaRPr lang="en-ZA" sz="1200" kern="1200" dirty="0">
            <a:latin typeface="Arial" pitchFamily="34" charset="0"/>
            <a:cs typeface="Arial" pitchFamily="34" charset="0"/>
          </a:endParaRPr>
        </a:p>
      </dsp:txBody>
      <dsp:txXfrm>
        <a:off x="5935827" y="1411140"/>
        <a:ext cx="2387650" cy="3920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FAFFD-4226-46DC-AB85-55B32EDB6B22}" type="datetimeFigureOut">
              <a:rPr lang="en-ZA" smtClean="0"/>
              <a:t>2019/02/08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FB79F-746E-4A7A-A449-C224608A7D4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9829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8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824" y="1"/>
            <a:ext cx="43028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D55EC-E42C-4FF0-A011-50E2D92EE1D7}" type="datetimeFigureOut">
              <a:rPr lang="en-ZA" smtClean="0"/>
              <a:t>2019/02/08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60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347" y="3271839"/>
            <a:ext cx="794353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8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824" y="6456363"/>
            <a:ext cx="43028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CB38C-EBFD-4EF7-BD89-1EB42EA2A1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8323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7705" y="2129917"/>
            <a:ext cx="7793990" cy="1442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5410" y="3847592"/>
            <a:ext cx="6418580" cy="171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8470" y="1580261"/>
            <a:ext cx="3988689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22241" y="1580261"/>
            <a:ext cx="3988689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2/8/2019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2/8/2019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69400" cy="5532755"/>
          </a:xfrm>
          <a:custGeom>
            <a:avLst/>
            <a:gdLst/>
            <a:ahLst/>
            <a:cxnLst/>
            <a:rect l="l" t="t" r="r" b="b"/>
            <a:pathLst>
              <a:path w="9169400" h="5532755">
                <a:moveTo>
                  <a:pt x="9169400" y="5532208"/>
                </a:moveTo>
                <a:lnTo>
                  <a:pt x="0" y="5532208"/>
                </a:lnTo>
                <a:lnTo>
                  <a:pt x="0" y="0"/>
                </a:lnTo>
                <a:lnTo>
                  <a:pt x="9169400" y="0"/>
                </a:lnTo>
                <a:lnTo>
                  <a:pt x="9169400" y="5532208"/>
                </a:lnTo>
                <a:close/>
              </a:path>
            </a:pathLst>
          </a:custGeom>
          <a:solidFill>
            <a:srgbClr val="8B97AC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4310760" y="3282"/>
            <a:ext cx="4859020" cy="714375"/>
          </a:xfrm>
          <a:custGeom>
            <a:avLst/>
            <a:gdLst/>
            <a:ahLst/>
            <a:cxnLst/>
            <a:rect l="l" t="t" r="r" b="b"/>
            <a:pathLst>
              <a:path w="4859020" h="714375">
                <a:moveTo>
                  <a:pt x="4858639" y="0"/>
                </a:moveTo>
                <a:lnTo>
                  <a:pt x="1052055" y="0"/>
                </a:lnTo>
                <a:lnTo>
                  <a:pt x="0" y="713905"/>
                </a:lnTo>
                <a:lnTo>
                  <a:pt x="4858639" y="268160"/>
                </a:lnTo>
                <a:lnTo>
                  <a:pt x="4858639" y="0"/>
                </a:lnTo>
                <a:close/>
              </a:path>
            </a:pathLst>
          </a:custGeom>
          <a:solidFill>
            <a:srgbClr val="000000">
              <a:alpha val="524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4310760" y="0"/>
            <a:ext cx="4859020" cy="714375"/>
          </a:xfrm>
          <a:custGeom>
            <a:avLst/>
            <a:gdLst/>
            <a:ahLst/>
            <a:cxnLst/>
            <a:rect l="l" t="t" r="r" b="b"/>
            <a:pathLst>
              <a:path w="4859020" h="714375">
                <a:moveTo>
                  <a:pt x="4858639" y="0"/>
                </a:moveTo>
                <a:lnTo>
                  <a:pt x="1052055" y="0"/>
                </a:lnTo>
                <a:lnTo>
                  <a:pt x="0" y="713905"/>
                </a:lnTo>
                <a:lnTo>
                  <a:pt x="4858639" y="268160"/>
                </a:lnTo>
                <a:lnTo>
                  <a:pt x="4858639" y="0"/>
                </a:lnTo>
                <a:close/>
              </a:path>
            </a:pathLst>
          </a:custGeom>
          <a:solidFill>
            <a:srgbClr val="0061AB">
              <a:alpha val="6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0" y="3286"/>
            <a:ext cx="5363210" cy="1033780"/>
          </a:xfrm>
          <a:custGeom>
            <a:avLst/>
            <a:gdLst/>
            <a:ahLst/>
            <a:cxnLst/>
            <a:rect l="l" t="t" r="r" b="b"/>
            <a:pathLst>
              <a:path w="5363210" h="1033780">
                <a:moveTo>
                  <a:pt x="5362816" y="0"/>
                </a:moveTo>
                <a:lnTo>
                  <a:pt x="0" y="0"/>
                </a:lnTo>
                <a:lnTo>
                  <a:pt x="0" y="1033183"/>
                </a:lnTo>
                <a:lnTo>
                  <a:pt x="4310761" y="710298"/>
                </a:lnTo>
                <a:lnTo>
                  <a:pt x="5362816" y="0"/>
                </a:lnTo>
                <a:close/>
              </a:path>
            </a:pathLst>
          </a:custGeom>
          <a:solidFill>
            <a:srgbClr val="000000">
              <a:alpha val="2999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0" y="0"/>
            <a:ext cx="5363210" cy="1033780"/>
          </a:xfrm>
          <a:custGeom>
            <a:avLst/>
            <a:gdLst/>
            <a:ahLst/>
            <a:cxnLst/>
            <a:rect l="l" t="t" r="r" b="b"/>
            <a:pathLst>
              <a:path w="5363210" h="1033780">
                <a:moveTo>
                  <a:pt x="5362816" y="0"/>
                </a:moveTo>
                <a:lnTo>
                  <a:pt x="0" y="0"/>
                </a:lnTo>
                <a:lnTo>
                  <a:pt x="0" y="1033183"/>
                </a:lnTo>
                <a:lnTo>
                  <a:pt x="4310761" y="710298"/>
                </a:lnTo>
                <a:lnTo>
                  <a:pt x="536281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2/8/2019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705" y="2134374"/>
            <a:ext cx="7793990" cy="147274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5410" y="3893396"/>
            <a:ext cx="6418580" cy="17558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7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1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5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9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63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7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50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5978EBB6-79B0-4348-AD40-FAEB56A426E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663B96BB-5F53-4C53-9F78-4472C84676D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547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2E1D5275-092E-425D-9397-D794D50A5D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33294E50-B592-47C8-99D2-1C4F2B4C913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467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319" y="4415063"/>
            <a:ext cx="7793990" cy="1364597"/>
          </a:xfrm>
        </p:spPr>
        <p:txBody>
          <a:bodyPr anchor="t"/>
          <a:lstStyle>
            <a:lvl1pPr algn="l">
              <a:defRPr sz="3008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4319" y="2912099"/>
            <a:ext cx="7793990" cy="1502965"/>
          </a:xfrm>
        </p:spPr>
        <p:txBody>
          <a:bodyPr anchor="b"/>
          <a:lstStyle>
            <a:lvl1pPr marL="0" indent="0">
              <a:buNone/>
              <a:defRPr sz="1504">
                <a:solidFill>
                  <a:schemeClr val="tx1">
                    <a:tint val="75000"/>
                  </a:schemeClr>
                </a:solidFill>
              </a:defRPr>
            </a:lvl1pPr>
            <a:lvl2pPr marL="343860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2pPr>
            <a:lvl3pPr marL="687720" indent="0">
              <a:buNone/>
              <a:defRPr sz="1203">
                <a:solidFill>
                  <a:schemeClr val="tx1">
                    <a:tint val="75000"/>
                  </a:schemeClr>
                </a:solidFill>
              </a:defRPr>
            </a:lvl3pPr>
            <a:lvl4pPr marL="1031580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4pPr>
            <a:lvl5pPr marL="1375440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5pPr>
            <a:lvl6pPr marL="1719301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6pPr>
            <a:lvl7pPr marL="2063161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7pPr>
            <a:lvl8pPr marL="2407021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8pPr>
            <a:lvl9pPr marL="2750881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AD049198-28BB-4A8C-9335-F7EF241A2F7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F8D748E5-6C9F-48BE-9EB3-458A83CF10A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540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470" y="1603167"/>
            <a:ext cx="4049818" cy="4534344"/>
          </a:xfrm>
        </p:spPr>
        <p:txBody>
          <a:bodyPr/>
          <a:lstStyle>
            <a:lvl1pPr>
              <a:defRPr sz="2106"/>
            </a:lvl1pPr>
            <a:lvl2pPr>
              <a:defRPr sz="1805"/>
            </a:lvl2pPr>
            <a:lvl3pPr>
              <a:defRPr sz="1504"/>
            </a:lvl3pPr>
            <a:lvl4pPr>
              <a:defRPr sz="1354"/>
            </a:lvl4pPr>
            <a:lvl5pPr>
              <a:defRPr sz="1354"/>
            </a:lvl5pPr>
            <a:lvl6pPr>
              <a:defRPr sz="1354"/>
            </a:lvl6pPr>
            <a:lvl7pPr>
              <a:defRPr sz="1354"/>
            </a:lvl7pPr>
            <a:lvl8pPr>
              <a:defRPr sz="1354"/>
            </a:lvl8pPr>
            <a:lvl9pPr>
              <a:defRPr sz="135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112" y="1603167"/>
            <a:ext cx="4049818" cy="4534344"/>
          </a:xfrm>
        </p:spPr>
        <p:txBody>
          <a:bodyPr/>
          <a:lstStyle>
            <a:lvl1pPr>
              <a:defRPr sz="2106"/>
            </a:lvl1pPr>
            <a:lvl2pPr>
              <a:defRPr sz="1805"/>
            </a:lvl2pPr>
            <a:lvl3pPr>
              <a:defRPr sz="1504"/>
            </a:lvl3pPr>
            <a:lvl4pPr>
              <a:defRPr sz="1354"/>
            </a:lvl4pPr>
            <a:lvl5pPr>
              <a:defRPr sz="1354"/>
            </a:lvl5pPr>
            <a:lvl6pPr>
              <a:defRPr sz="1354"/>
            </a:lvl6pPr>
            <a:lvl7pPr>
              <a:defRPr sz="1354"/>
            </a:lvl7pPr>
            <a:lvl8pPr>
              <a:defRPr sz="1354"/>
            </a:lvl8pPr>
            <a:lvl9pPr>
              <a:defRPr sz="135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331CBDAF-0FEB-4D59-B28E-3ED86D2692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9A540A66-5E18-4FCC-A3ED-98B5B6A0F7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737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473" y="1537956"/>
            <a:ext cx="4051410" cy="640947"/>
          </a:xfrm>
        </p:spPr>
        <p:txBody>
          <a:bodyPr anchor="b"/>
          <a:lstStyle>
            <a:lvl1pPr marL="0" indent="0">
              <a:buNone/>
              <a:defRPr sz="1805" b="1"/>
            </a:lvl1pPr>
            <a:lvl2pPr marL="343860" indent="0">
              <a:buNone/>
              <a:defRPr sz="1504" b="1"/>
            </a:lvl2pPr>
            <a:lvl3pPr marL="687720" indent="0">
              <a:buNone/>
              <a:defRPr sz="1354" b="1"/>
            </a:lvl3pPr>
            <a:lvl4pPr marL="1031580" indent="0">
              <a:buNone/>
              <a:defRPr sz="1203" b="1"/>
            </a:lvl4pPr>
            <a:lvl5pPr marL="1375440" indent="0">
              <a:buNone/>
              <a:defRPr sz="1203" b="1"/>
            </a:lvl5pPr>
            <a:lvl6pPr marL="1719301" indent="0">
              <a:buNone/>
              <a:defRPr sz="1203" b="1"/>
            </a:lvl6pPr>
            <a:lvl7pPr marL="2063161" indent="0">
              <a:buNone/>
              <a:defRPr sz="1203" b="1"/>
            </a:lvl7pPr>
            <a:lvl8pPr marL="2407021" indent="0">
              <a:buNone/>
              <a:defRPr sz="1203" b="1"/>
            </a:lvl8pPr>
            <a:lvl9pPr marL="2750881" indent="0">
              <a:buNone/>
              <a:defRPr sz="120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473" y="2178903"/>
            <a:ext cx="4051410" cy="3958605"/>
          </a:xfrm>
        </p:spPr>
        <p:txBody>
          <a:bodyPr/>
          <a:lstStyle>
            <a:lvl1pPr>
              <a:defRPr sz="1805"/>
            </a:lvl1pPr>
            <a:lvl2pPr>
              <a:defRPr sz="1504"/>
            </a:lvl2pPr>
            <a:lvl3pPr>
              <a:defRPr sz="1354"/>
            </a:lvl3pPr>
            <a:lvl4pPr>
              <a:defRPr sz="1203"/>
            </a:lvl4pPr>
            <a:lvl5pPr>
              <a:defRPr sz="1203"/>
            </a:lvl5pPr>
            <a:lvl6pPr>
              <a:defRPr sz="1203"/>
            </a:lvl6pPr>
            <a:lvl7pPr>
              <a:defRPr sz="1203"/>
            </a:lvl7pPr>
            <a:lvl8pPr>
              <a:defRPr sz="1203"/>
            </a:lvl8pPr>
            <a:lvl9pPr>
              <a:defRPr sz="120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7931" y="1537956"/>
            <a:ext cx="4053002" cy="640947"/>
          </a:xfrm>
        </p:spPr>
        <p:txBody>
          <a:bodyPr anchor="b"/>
          <a:lstStyle>
            <a:lvl1pPr marL="0" indent="0">
              <a:buNone/>
              <a:defRPr sz="1805" b="1"/>
            </a:lvl1pPr>
            <a:lvl2pPr marL="343860" indent="0">
              <a:buNone/>
              <a:defRPr sz="1504" b="1"/>
            </a:lvl2pPr>
            <a:lvl3pPr marL="687720" indent="0">
              <a:buNone/>
              <a:defRPr sz="1354" b="1"/>
            </a:lvl3pPr>
            <a:lvl4pPr marL="1031580" indent="0">
              <a:buNone/>
              <a:defRPr sz="1203" b="1"/>
            </a:lvl4pPr>
            <a:lvl5pPr marL="1375440" indent="0">
              <a:buNone/>
              <a:defRPr sz="1203" b="1"/>
            </a:lvl5pPr>
            <a:lvl6pPr marL="1719301" indent="0">
              <a:buNone/>
              <a:defRPr sz="1203" b="1"/>
            </a:lvl6pPr>
            <a:lvl7pPr marL="2063161" indent="0">
              <a:buNone/>
              <a:defRPr sz="1203" b="1"/>
            </a:lvl7pPr>
            <a:lvl8pPr marL="2407021" indent="0">
              <a:buNone/>
              <a:defRPr sz="1203" b="1"/>
            </a:lvl8pPr>
            <a:lvl9pPr marL="2750881" indent="0">
              <a:buNone/>
              <a:defRPr sz="120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7931" y="2178903"/>
            <a:ext cx="4053002" cy="3958605"/>
          </a:xfrm>
        </p:spPr>
        <p:txBody>
          <a:bodyPr/>
          <a:lstStyle>
            <a:lvl1pPr>
              <a:defRPr sz="1805"/>
            </a:lvl1pPr>
            <a:lvl2pPr>
              <a:defRPr sz="1504"/>
            </a:lvl2pPr>
            <a:lvl3pPr>
              <a:defRPr sz="1354"/>
            </a:lvl3pPr>
            <a:lvl4pPr>
              <a:defRPr sz="1203"/>
            </a:lvl4pPr>
            <a:lvl5pPr>
              <a:defRPr sz="1203"/>
            </a:lvl5pPr>
            <a:lvl6pPr>
              <a:defRPr sz="1203"/>
            </a:lvl6pPr>
            <a:lvl7pPr>
              <a:defRPr sz="1203"/>
            </a:lvl7pPr>
            <a:lvl8pPr>
              <a:defRPr sz="1203"/>
            </a:lvl8pPr>
            <a:lvl9pPr>
              <a:defRPr sz="120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4878B4FF-A55D-47AE-8077-F2F35B50966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4FF928A5-C72C-4ADC-BE62-E9121DB077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12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EE7441DF-9B83-4267-921F-7E8D555B883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A5D29CA8-5DB3-4367-86D2-A90E4499FC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800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D10744D1-79C6-4E0D-A88A-C14C35536E1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CB7BC0C8-46D2-46E1-ACCC-B97CD3111E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76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472" y="273556"/>
            <a:ext cx="3016669" cy="1164202"/>
          </a:xfrm>
        </p:spPr>
        <p:txBody>
          <a:bodyPr anchor="b"/>
          <a:lstStyle>
            <a:lvl1pPr algn="l">
              <a:defRPr sz="1504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4982" y="273559"/>
            <a:ext cx="5125950" cy="5863952"/>
          </a:xfrm>
        </p:spPr>
        <p:txBody>
          <a:bodyPr/>
          <a:lstStyle>
            <a:lvl1pPr>
              <a:defRPr sz="2407"/>
            </a:lvl1pPr>
            <a:lvl2pPr>
              <a:defRPr sz="2106"/>
            </a:lvl2pPr>
            <a:lvl3pPr>
              <a:defRPr sz="1805"/>
            </a:lvl3pPr>
            <a:lvl4pPr>
              <a:defRPr sz="1504"/>
            </a:lvl4pPr>
            <a:lvl5pPr>
              <a:defRPr sz="1504"/>
            </a:lvl5pPr>
            <a:lvl6pPr>
              <a:defRPr sz="1504"/>
            </a:lvl6pPr>
            <a:lvl7pPr>
              <a:defRPr sz="1504"/>
            </a:lvl7pPr>
            <a:lvl8pPr>
              <a:defRPr sz="1504"/>
            </a:lvl8pPr>
            <a:lvl9pPr>
              <a:defRPr sz="150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472" y="1437761"/>
            <a:ext cx="3016669" cy="4699750"/>
          </a:xfrm>
        </p:spPr>
        <p:txBody>
          <a:bodyPr/>
          <a:lstStyle>
            <a:lvl1pPr marL="0" indent="0">
              <a:buNone/>
              <a:defRPr sz="1053"/>
            </a:lvl1pPr>
            <a:lvl2pPr marL="343860" indent="0">
              <a:buNone/>
              <a:defRPr sz="903"/>
            </a:lvl2pPr>
            <a:lvl3pPr marL="687720" indent="0">
              <a:buNone/>
              <a:defRPr sz="752"/>
            </a:lvl3pPr>
            <a:lvl4pPr marL="1031580" indent="0">
              <a:buNone/>
              <a:defRPr sz="677"/>
            </a:lvl4pPr>
            <a:lvl5pPr marL="1375440" indent="0">
              <a:buNone/>
              <a:defRPr sz="677"/>
            </a:lvl5pPr>
            <a:lvl6pPr marL="1719301" indent="0">
              <a:buNone/>
              <a:defRPr sz="677"/>
            </a:lvl6pPr>
            <a:lvl7pPr marL="2063161" indent="0">
              <a:buNone/>
              <a:defRPr sz="677"/>
            </a:lvl7pPr>
            <a:lvl8pPr marL="2407021" indent="0">
              <a:buNone/>
              <a:defRPr sz="677"/>
            </a:lvl8pPr>
            <a:lvl9pPr marL="2750881" indent="0">
              <a:buNone/>
              <a:defRPr sz="67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6271A813-1FA4-4097-AA2E-956DBF55172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4F9C47BB-D118-4BA8-AA6A-20D67ED80F3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735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266" y="4809491"/>
            <a:ext cx="5501640" cy="567788"/>
          </a:xfrm>
        </p:spPr>
        <p:txBody>
          <a:bodyPr anchor="b"/>
          <a:lstStyle>
            <a:lvl1pPr algn="l">
              <a:defRPr sz="1504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7266" y="613910"/>
            <a:ext cx="5501640" cy="4122420"/>
          </a:xfrm>
        </p:spPr>
        <p:txBody>
          <a:bodyPr rtlCol="0">
            <a:normAutofit/>
          </a:bodyPr>
          <a:lstStyle>
            <a:lvl1pPr marL="0" indent="0">
              <a:buNone/>
              <a:defRPr sz="2407"/>
            </a:lvl1pPr>
            <a:lvl2pPr marL="343860" indent="0">
              <a:buNone/>
              <a:defRPr sz="2106"/>
            </a:lvl2pPr>
            <a:lvl3pPr marL="687720" indent="0">
              <a:buNone/>
              <a:defRPr sz="1805"/>
            </a:lvl3pPr>
            <a:lvl4pPr marL="1031580" indent="0">
              <a:buNone/>
              <a:defRPr sz="1504"/>
            </a:lvl4pPr>
            <a:lvl5pPr marL="1375440" indent="0">
              <a:buNone/>
              <a:defRPr sz="1504"/>
            </a:lvl5pPr>
            <a:lvl6pPr marL="1719301" indent="0">
              <a:buNone/>
              <a:defRPr sz="1504"/>
            </a:lvl6pPr>
            <a:lvl7pPr marL="2063161" indent="0">
              <a:buNone/>
              <a:defRPr sz="1504"/>
            </a:lvl7pPr>
            <a:lvl8pPr marL="2407021" indent="0">
              <a:buNone/>
              <a:defRPr sz="1504"/>
            </a:lvl8pPr>
            <a:lvl9pPr marL="2750881" indent="0">
              <a:buNone/>
              <a:defRPr sz="1504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7266" y="5377279"/>
            <a:ext cx="5501640" cy="806352"/>
          </a:xfrm>
        </p:spPr>
        <p:txBody>
          <a:bodyPr/>
          <a:lstStyle>
            <a:lvl1pPr marL="0" indent="0">
              <a:buNone/>
              <a:defRPr sz="1053"/>
            </a:lvl1pPr>
            <a:lvl2pPr marL="343860" indent="0">
              <a:buNone/>
              <a:defRPr sz="903"/>
            </a:lvl2pPr>
            <a:lvl3pPr marL="687720" indent="0">
              <a:buNone/>
              <a:defRPr sz="752"/>
            </a:lvl3pPr>
            <a:lvl4pPr marL="1031580" indent="0">
              <a:buNone/>
              <a:defRPr sz="677"/>
            </a:lvl4pPr>
            <a:lvl5pPr marL="1375440" indent="0">
              <a:buNone/>
              <a:defRPr sz="677"/>
            </a:lvl5pPr>
            <a:lvl6pPr marL="1719301" indent="0">
              <a:buNone/>
              <a:defRPr sz="677"/>
            </a:lvl6pPr>
            <a:lvl7pPr marL="2063161" indent="0">
              <a:buNone/>
              <a:defRPr sz="677"/>
            </a:lvl7pPr>
            <a:lvl8pPr marL="2407021" indent="0">
              <a:buNone/>
              <a:defRPr sz="677"/>
            </a:lvl8pPr>
            <a:lvl9pPr marL="2750881" indent="0">
              <a:buNone/>
              <a:defRPr sz="67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3B3FBBB6-C916-4ACC-B8A2-EFA81B6AA2C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CA0DECFD-D193-4060-A251-8AC82BF2BCD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67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B20116B5-0B92-4681-9B80-0322801237C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05D65BA9-D038-46C8-A2FA-AE914A96CDA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456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7815" y="275150"/>
            <a:ext cx="2063115" cy="58623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470" y="275150"/>
            <a:ext cx="6036522" cy="58623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733077C1-6709-48C5-BFD0-FFBA0A62992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B8050214-5AB2-47AB-913B-32FA4F121E9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686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705" y="2134374"/>
            <a:ext cx="7793990" cy="147274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5410" y="3893396"/>
            <a:ext cx="6418580" cy="17558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7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1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5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9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63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7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50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5978EBB6-79B0-4348-AD40-FAEB56A426E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663B96BB-5F53-4C53-9F78-4472C84676D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8502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2E1D5275-092E-425D-9397-D794D50A5D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33294E50-B592-47C8-99D2-1C4F2B4C913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559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319" y="4415063"/>
            <a:ext cx="7793990" cy="1364597"/>
          </a:xfrm>
        </p:spPr>
        <p:txBody>
          <a:bodyPr anchor="t"/>
          <a:lstStyle>
            <a:lvl1pPr algn="l">
              <a:defRPr sz="3008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4319" y="2912099"/>
            <a:ext cx="7793990" cy="1502965"/>
          </a:xfrm>
        </p:spPr>
        <p:txBody>
          <a:bodyPr anchor="b"/>
          <a:lstStyle>
            <a:lvl1pPr marL="0" indent="0">
              <a:buNone/>
              <a:defRPr sz="1504">
                <a:solidFill>
                  <a:schemeClr val="tx1">
                    <a:tint val="75000"/>
                  </a:schemeClr>
                </a:solidFill>
              </a:defRPr>
            </a:lvl1pPr>
            <a:lvl2pPr marL="343860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2pPr>
            <a:lvl3pPr marL="687720" indent="0">
              <a:buNone/>
              <a:defRPr sz="1203">
                <a:solidFill>
                  <a:schemeClr val="tx1">
                    <a:tint val="75000"/>
                  </a:schemeClr>
                </a:solidFill>
              </a:defRPr>
            </a:lvl3pPr>
            <a:lvl4pPr marL="1031580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4pPr>
            <a:lvl5pPr marL="1375440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5pPr>
            <a:lvl6pPr marL="1719301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6pPr>
            <a:lvl7pPr marL="2063161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7pPr>
            <a:lvl8pPr marL="2407021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8pPr>
            <a:lvl9pPr marL="2750881" indent="0">
              <a:buNone/>
              <a:defRPr sz="1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AD049198-28BB-4A8C-9335-F7EF241A2F7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F8D748E5-6C9F-48BE-9EB3-458A83CF10A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390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470" y="1603167"/>
            <a:ext cx="4049818" cy="4534344"/>
          </a:xfrm>
        </p:spPr>
        <p:txBody>
          <a:bodyPr/>
          <a:lstStyle>
            <a:lvl1pPr>
              <a:defRPr sz="2106"/>
            </a:lvl1pPr>
            <a:lvl2pPr>
              <a:defRPr sz="1805"/>
            </a:lvl2pPr>
            <a:lvl3pPr>
              <a:defRPr sz="1504"/>
            </a:lvl3pPr>
            <a:lvl4pPr>
              <a:defRPr sz="1354"/>
            </a:lvl4pPr>
            <a:lvl5pPr>
              <a:defRPr sz="1354"/>
            </a:lvl5pPr>
            <a:lvl6pPr>
              <a:defRPr sz="1354"/>
            </a:lvl6pPr>
            <a:lvl7pPr>
              <a:defRPr sz="1354"/>
            </a:lvl7pPr>
            <a:lvl8pPr>
              <a:defRPr sz="1354"/>
            </a:lvl8pPr>
            <a:lvl9pPr>
              <a:defRPr sz="135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112" y="1603167"/>
            <a:ext cx="4049818" cy="4534344"/>
          </a:xfrm>
        </p:spPr>
        <p:txBody>
          <a:bodyPr/>
          <a:lstStyle>
            <a:lvl1pPr>
              <a:defRPr sz="2106"/>
            </a:lvl1pPr>
            <a:lvl2pPr>
              <a:defRPr sz="1805"/>
            </a:lvl2pPr>
            <a:lvl3pPr>
              <a:defRPr sz="1504"/>
            </a:lvl3pPr>
            <a:lvl4pPr>
              <a:defRPr sz="1354"/>
            </a:lvl4pPr>
            <a:lvl5pPr>
              <a:defRPr sz="1354"/>
            </a:lvl5pPr>
            <a:lvl6pPr>
              <a:defRPr sz="1354"/>
            </a:lvl6pPr>
            <a:lvl7pPr>
              <a:defRPr sz="1354"/>
            </a:lvl7pPr>
            <a:lvl8pPr>
              <a:defRPr sz="1354"/>
            </a:lvl8pPr>
            <a:lvl9pPr>
              <a:defRPr sz="135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331CBDAF-0FEB-4D59-B28E-3ED86D2692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9A540A66-5E18-4FCC-A3ED-98B5B6A0F7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392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473" y="1537956"/>
            <a:ext cx="4051410" cy="640947"/>
          </a:xfrm>
        </p:spPr>
        <p:txBody>
          <a:bodyPr anchor="b"/>
          <a:lstStyle>
            <a:lvl1pPr marL="0" indent="0">
              <a:buNone/>
              <a:defRPr sz="1805" b="1"/>
            </a:lvl1pPr>
            <a:lvl2pPr marL="343860" indent="0">
              <a:buNone/>
              <a:defRPr sz="1504" b="1"/>
            </a:lvl2pPr>
            <a:lvl3pPr marL="687720" indent="0">
              <a:buNone/>
              <a:defRPr sz="1354" b="1"/>
            </a:lvl3pPr>
            <a:lvl4pPr marL="1031580" indent="0">
              <a:buNone/>
              <a:defRPr sz="1203" b="1"/>
            </a:lvl4pPr>
            <a:lvl5pPr marL="1375440" indent="0">
              <a:buNone/>
              <a:defRPr sz="1203" b="1"/>
            </a:lvl5pPr>
            <a:lvl6pPr marL="1719301" indent="0">
              <a:buNone/>
              <a:defRPr sz="1203" b="1"/>
            </a:lvl6pPr>
            <a:lvl7pPr marL="2063161" indent="0">
              <a:buNone/>
              <a:defRPr sz="1203" b="1"/>
            </a:lvl7pPr>
            <a:lvl8pPr marL="2407021" indent="0">
              <a:buNone/>
              <a:defRPr sz="1203" b="1"/>
            </a:lvl8pPr>
            <a:lvl9pPr marL="2750881" indent="0">
              <a:buNone/>
              <a:defRPr sz="120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473" y="2178903"/>
            <a:ext cx="4051410" cy="3958605"/>
          </a:xfrm>
        </p:spPr>
        <p:txBody>
          <a:bodyPr/>
          <a:lstStyle>
            <a:lvl1pPr>
              <a:defRPr sz="1805"/>
            </a:lvl1pPr>
            <a:lvl2pPr>
              <a:defRPr sz="1504"/>
            </a:lvl2pPr>
            <a:lvl3pPr>
              <a:defRPr sz="1354"/>
            </a:lvl3pPr>
            <a:lvl4pPr>
              <a:defRPr sz="1203"/>
            </a:lvl4pPr>
            <a:lvl5pPr>
              <a:defRPr sz="1203"/>
            </a:lvl5pPr>
            <a:lvl6pPr>
              <a:defRPr sz="1203"/>
            </a:lvl6pPr>
            <a:lvl7pPr>
              <a:defRPr sz="1203"/>
            </a:lvl7pPr>
            <a:lvl8pPr>
              <a:defRPr sz="1203"/>
            </a:lvl8pPr>
            <a:lvl9pPr>
              <a:defRPr sz="120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7931" y="1537956"/>
            <a:ext cx="4053002" cy="640947"/>
          </a:xfrm>
        </p:spPr>
        <p:txBody>
          <a:bodyPr anchor="b"/>
          <a:lstStyle>
            <a:lvl1pPr marL="0" indent="0">
              <a:buNone/>
              <a:defRPr sz="1805" b="1"/>
            </a:lvl1pPr>
            <a:lvl2pPr marL="343860" indent="0">
              <a:buNone/>
              <a:defRPr sz="1504" b="1"/>
            </a:lvl2pPr>
            <a:lvl3pPr marL="687720" indent="0">
              <a:buNone/>
              <a:defRPr sz="1354" b="1"/>
            </a:lvl3pPr>
            <a:lvl4pPr marL="1031580" indent="0">
              <a:buNone/>
              <a:defRPr sz="1203" b="1"/>
            </a:lvl4pPr>
            <a:lvl5pPr marL="1375440" indent="0">
              <a:buNone/>
              <a:defRPr sz="1203" b="1"/>
            </a:lvl5pPr>
            <a:lvl6pPr marL="1719301" indent="0">
              <a:buNone/>
              <a:defRPr sz="1203" b="1"/>
            </a:lvl6pPr>
            <a:lvl7pPr marL="2063161" indent="0">
              <a:buNone/>
              <a:defRPr sz="1203" b="1"/>
            </a:lvl7pPr>
            <a:lvl8pPr marL="2407021" indent="0">
              <a:buNone/>
              <a:defRPr sz="1203" b="1"/>
            </a:lvl8pPr>
            <a:lvl9pPr marL="2750881" indent="0">
              <a:buNone/>
              <a:defRPr sz="120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7931" y="2178903"/>
            <a:ext cx="4053002" cy="3958605"/>
          </a:xfrm>
        </p:spPr>
        <p:txBody>
          <a:bodyPr/>
          <a:lstStyle>
            <a:lvl1pPr>
              <a:defRPr sz="1805"/>
            </a:lvl1pPr>
            <a:lvl2pPr>
              <a:defRPr sz="1504"/>
            </a:lvl2pPr>
            <a:lvl3pPr>
              <a:defRPr sz="1354"/>
            </a:lvl3pPr>
            <a:lvl4pPr>
              <a:defRPr sz="1203"/>
            </a:lvl4pPr>
            <a:lvl5pPr>
              <a:defRPr sz="1203"/>
            </a:lvl5pPr>
            <a:lvl6pPr>
              <a:defRPr sz="1203"/>
            </a:lvl6pPr>
            <a:lvl7pPr>
              <a:defRPr sz="1203"/>
            </a:lvl7pPr>
            <a:lvl8pPr>
              <a:defRPr sz="1203"/>
            </a:lvl8pPr>
            <a:lvl9pPr>
              <a:defRPr sz="120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4878B4FF-A55D-47AE-8077-F2F35B50966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4FF928A5-C72C-4ADC-BE62-E9121DB077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8506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EE7441DF-9B83-4267-921F-7E8D555B883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A5D29CA8-5DB3-4367-86D2-A90E4499FC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911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D10744D1-79C6-4E0D-A88A-C14C35536E1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CB7BC0C8-46D2-46E1-ACCC-B97CD3111E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3882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472" y="273556"/>
            <a:ext cx="3016669" cy="1164202"/>
          </a:xfrm>
        </p:spPr>
        <p:txBody>
          <a:bodyPr anchor="b"/>
          <a:lstStyle>
            <a:lvl1pPr algn="l">
              <a:defRPr sz="1504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4982" y="273559"/>
            <a:ext cx="5125950" cy="5863952"/>
          </a:xfrm>
        </p:spPr>
        <p:txBody>
          <a:bodyPr/>
          <a:lstStyle>
            <a:lvl1pPr>
              <a:defRPr sz="2407"/>
            </a:lvl1pPr>
            <a:lvl2pPr>
              <a:defRPr sz="2106"/>
            </a:lvl2pPr>
            <a:lvl3pPr>
              <a:defRPr sz="1805"/>
            </a:lvl3pPr>
            <a:lvl4pPr>
              <a:defRPr sz="1504"/>
            </a:lvl4pPr>
            <a:lvl5pPr>
              <a:defRPr sz="1504"/>
            </a:lvl5pPr>
            <a:lvl6pPr>
              <a:defRPr sz="1504"/>
            </a:lvl6pPr>
            <a:lvl7pPr>
              <a:defRPr sz="1504"/>
            </a:lvl7pPr>
            <a:lvl8pPr>
              <a:defRPr sz="1504"/>
            </a:lvl8pPr>
            <a:lvl9pPr>
              <a:defRPr sz="150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472" y="1437761"/>
            <a:ext cx="3016669" cy="4699750"/>
          </a:xfrm>
        </p:spPr>
        <p:txBody>
          <a:bodyPr/>
          <a:lstStyle>
            <a:lvl1pPr marL="0" indent="0">
              <a:buNone/>
              <a:defRPr sz="1053"/>
            </a:lvl1pPr>
            <a:lvl2pPr marL="343860" indent="0">
              <a:buNone/>
              <a:defRPr sz="903"/>
            </a:lvl2pPr>
            <a:lvl3pPr marL="687720" indent="0">
              <a:buNone/>
              <a:defRPr sz="752"/>
            </a:lvl3pPr>
            <a:lvl4pPr marL="1031580" indent="0">
              <a:buNone/>
              <a:defRPr sz="677"/>
            </a:lvl4pPr>
            <a:lvl5pPr marL="1375440" indent="0">
              <a:buNone/>
              <a:defRPr sz="677"/>
            </a:lvl5pPr>
            <a:lvl6pPr marL="1719301" indent="0">
              <a:buNone/>
              <a:defRPr sz="677"/>
            </a:lvl6pPr>
            <a:lvl7pPr marL="2063161" indent="0">
              <a:buNone/>
              <a:defRPr sz="677"/>
            </a:lvl7pPr>
            <a:lvl8pPr marL="2407021" indent="0">
              <a:buNone/>
              <a:defRPr sz="677"/>
            </a:lvl8pPr>
            <a:lvl9pPr marL="2750881" indent="0">
              <a:buNone/>
              <a:defRPr sz="67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6271A813-1FA4-4097-AA2E-956DBF55172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4F9C47BB-D118-4BA8-AA6A-20D67ED80F3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829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266" y="4809491"/>
            <a:ext cx="5501640" cy="567788"/>
          </a:xfrm>
        </p:spPr>
        <p:txBody>
          <a:bodyPr anchor="b"/>
          <a:lstStyle>
            <a:lvl1pPr algn="l">
              <a:defRPr sz="1504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7266" y="613910"/>
            <a:ext cx="5501640" cy="4122420"/>
          </a:xfrm>
        </p:spPr>
        <p:txBody>
          <a:bodyPr rtlCol="0">
            <a:normAutofit/>
          </a:bodyPr>
          <a:lstStyle>
            <a:lvl1pPr marL="0" indent="0">
              <a:buNone/>
              <a:defRPr sz="2407"/>
            </a:lvl1pPr>
            <a:lvl2pPr marL="343860" indent="0">
              <a:buNone/>
              <a:defRPr sz="2106"/>
            </a:lvl2pPr>
            <a:lvl3pPr marL="687720" indent="0">
              <a:buNone/>
              <a:defRPr sz="1805"/>
            </a:lvl3pPr>
            <a:lvl4pPr marL="1031580" indent="0">
              <a:buNone/>
              <a:defRPr sz="1504"/>
            </a:lvl4pPr>
            <a:lvl5pPr marL="1375440" indent="0">
              <a:buNone/>
              <a:defRPr sz="1504"/>
            </a:lvl5pPr>
            <a:lvl6pPr marL="1719301" indent="0">
              <a:buNone/>
              <a:defRPr sz="1504"/>
            </a:lvl6pPr>
            <a:lvl7pPr marL="2063161" indent="0">
              <a:buNone/>
              <a:defRPr sz="1504"/>
            </a:lvl7pPr>
            <a:lvl8pPr marL="2407021" indent="0">
              <a:buNone/>
              <a:defRPr sz="1504"/>
            </a:lvl8pPr>
            <a:lvl9pPr marL="2750881" indent="0">
              <a:buNone/>
              <a:defRPr sz="1504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7266" y="5377279"/>
            <a:ext cx="5501640" cy="806352"/>
          </a:xfrm>
        </p:spPr>
        <p:txBody>
          <a:bodyPr/>
          <a:lstStyle>
            <a:lvl1pPr marL="0" indent="0">
              <a:buNone/>
              <a:defRPr sz="1053"/>
            </a:lvl1pPr>
            <a:lvl2pPr marL="343860" indent="0">
              <a:buNone/>
              <a:defRPr sz="903"/>
            </a:lvl2pPr>
            <a:lvl3pPr marL="687720" indent="0">
              <a:buNone/>
              <a:defRPr sz="752"/>
            </a:lvl3pPr>
            <a:lvl4pPr marL="1031580" indent="0">
              <a:buNone/>
              <a:defRPr sz="677"/>
            </a:lvl4pPr>
            <a:lvl5pPr marL="1375440" indent="0">
              <a:buNone/>
              <a:defRPr sz="677"/>
            </a:lvl5pPr>
            <a:lvl6pPr marL="1719301" indent="0">
              <a:buNone/>
              <a:defRPr sz="677"/>
            </a:lvl6pPr>
            <a:lvl7pPr marL="2063161" indent="0">
              <a:buNone/>
              <a:defRPr sz="677"/>
            </a:lvl7pPr>
            <a:lvl8pPr marL="2407021" indent="0">
              <a:buNone/>
              <a:defRPr sz="677"/>
            </a:lvl8pPr>
            <a:lvl9pPr marL="2750881" indent="0">
              <a:buNone/>
              <a:defRPr sz="67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3B3FBBB6-C916-4ACC-B8A2-EFA81B6AA2C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CA0DECFD-D193-4060-A251-8AC82BF2BCD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539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B20116B5-0B92-4681-9B80-0322801237C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05D65BA9-D038-46C8-A2FA-AE914A96CDA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8178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7815" y="275150"/>
            <a:ext cx="2063115" cy="58623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470" y="275150"/>
            <a:ext cx="6036522" cy="58623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733077C1-6709-48C5-BFD0-FFBA0A62992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7720">
              <a:defRPr/>
            </a:pPr>
            <a:fld id="{B8050214-5AB2-47AB-913B-32FA4F121E9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52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9818" y="1488381"/>
            <a:ext cx="7589763" cy="911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0594" y="1313098"/>
            <a:ext cx="7988211" cy="2402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17596" y="6389751"/>
            <a:ext cx="2934208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8470" y="6389751"/>
            <a:ext cx="2108962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601968" y="6389751"/>
            <a:ext cx="2108962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8470" y="275146"/>
            <a:ext cx="8252460" cy="1145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8470" y="1603165"/>
            <a:ext cx="8252460" cy="453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8470" y="6368123"/>
            <a:ext cx="2139527" cy="36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7720">
              <a:defRPr/>
            </a:pPr>
            <a:fld id="{8F8FEEFE-0D48-46C5-9AF9-A139A0777B8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32879" y="6368123"/>
            <a:ext cx="2903643" cy="36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1403" y="6368123"/>
            <a:ext cx="2139527" cy="36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7720">
              <a:defRPr/>
            </a:pPr>
            <a:fld id="{BEA32BB6-FD6F-4041-B073-7B8464E3437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54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5pPr>
      <a:lvl6pPr marL="343860" algn="ctr" rtl="0" fontAlgn="base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6pPr>
      <a:lvl7pPr marL="687720" algn="ctr" rtl="0" fontAlgn="base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7pPr>
      <a:lvl8pPr marL="1031580" algn="ctr" rtl="0" fontAlgn="base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8pPr>
      <a:lvl9pPr marL="1375440" algn="ctr" rtl="0" fontAlgn="base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9pPr>
    </p:titleStyle>
    <p:bodyStyle>
      <a:lvl1pPr marL="257895" indent="-25789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7" kern="1200">
          <a:solidFill>
            <a:schemeClr val="tx1"/>
          </a:solidFill>
          <a:latin typeface="+mn-lt"/>
          <a:ea typeface="+mn-ea"/>
          <a:cs typeface="+mn-cs"/>
        </a:defRPr>
      </a:lvl1pPr>
      <a:lvl2pPr marL="558773" indent="-2149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6" kern="1200">
          <a:solidFill>
            <a:schemeClr val="tx1"/>
          </a:solidFill>
          <a:latin typeface="+mn-lt"/>
          <a:ea typeface="+mn-ea"/>
          <a:cs typeface="+mn-cs"/>
        </a:defRPr>
      </a:lvl2pPr>
      <a:lvl3pPr marL="859650" indent="-17193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3pPr>
      <a:lvl4pPr marL="1203510" indent="-17193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504" kern="1200">
          <a:solidFill>
            <a:schemeClr val="tx1"/>
          </a:solidFill>
          <a:latin typeface="+mn-lt"/>
          <a:ea typeface="+mn-ea"/>
          <a:cs typeface="+mn-cs"/>
        </a:defRPr>
      </a:lvl4pPr>
      <a:lvl5pPr marL="1547371" indent="-17193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504" kern="1200">
          <a:solidFill>
            <a:schemeClr val="tx1"/>
          </a:solidFill>
          <a:latin typeface="+mn-lt"/>
          <a:ea typeface="+mn-ea"/>
          <a:cs typeface="+mn-cs"/>
        </a:defRPr>
      </a:lvl5pPr>
      <a:lvl6pPr marL="1891231" indent="-171930" algn="l" defTabSz="687720" rtl="0" eaLnBrk="1" latinLnBrk="0" hangingPunct="1">
        <a:spcBef>
          <a:spcPct val="20000"/>
        </a:spcBef>
        <a:buFont typeface="Arial" pitchFamily="34" charset="0"/>
        <a:buChar char="•"/>
        <a:defRPr sz="1504" kern="1200">
          <a:solidFill>
            <a:schemeClr val="tx1"/>
          </a:solidFill>
          <a:latin typeface="+mn-lt"/>
          <a:ea typeface="+mn-ea"/>
          <a:cs typeface="+mn-cs"/>
        </a:defRPr>
      </a:lvl6pPr>
      <a:lvl7pPr marL="2235091" indent="-171930" algn="l" defTabSz="687720" rtl="0" eaLnBrk="1" latinLnBrk="0" hangingPunct="1">
        <a:spcBef>
          <a:spcPct val="20000"/>
        </a:spcBef>
        <a:buFont typeface="Arial" pitchFamily="34" charset="0"/>
        <a:buChar char="•"/>
        <a:defRPr sz="1504" kern="1200">
          <a:solidFill>
            <a:schemeClr val="tx1"/>
          </a:solidFill>
          <a:latin typeface="+mn-lt"/>
          <a:ea typeface="+mn-ea"/>
          <a:cs typeface="+mn-cs"/>
        </a:defRPr>
      </a:lvl7pPr>
      <a:lvl8pPr marL="2578951" indent="-171930" algn="l" defTabSz="687720" rtl="0" eaLnBrk="1" latinLnBrk="0" hangingPunct="1">
        <a:spcBef>
          <a:spcPct val="20000"/>
        </a:spcBef>
        <a:buFont typeface="Arial" pitchFamily="34" charset="0"/>
        <a:buChar char="•"/>
        <a:defRPr sz="1504" kern="1200">
          <a:solidFill>
            <a:schemeClr val="tx1"/>
          </a:solidFill>
          <a:latin typeface="+mn-lt"/>
          <a:ea typeface="+mn-ea"/>
          <a:cs typeface="+mn-cs"/>
        </a:defRPr>
      </a:lvl8pPr>
      <a:lvl9pPr marL="2922811" indent="-171930" algn="l" defTabSz="687720" rtl="0" eaLnBrk="1" latinLnBrk="0" hangingPunct="1">
        <a:spcBef>
          <a:spcPct val="20000"/>
        </a:spcBef>
        <a:buFont typeface="Arial" pitchFamily="34" charset="0"/>
        <a:buChar char="•"/>
        <a:defRPr sz="15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1pPr>
      <a:lvl2pPr marL="343860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2pPr>
      <a:lvl3pPr marL="687720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3pPr>
      <a:lvl4pPr marL="1031580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4pPr>
      <a:lvl5pPr marL="1375440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5pPr>
      <a:lvl6pPr marL="1719301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6pPr>
      <a:lvl7pPr marL="2063161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7pPr>
      <a:lvl8pPr marL="2407021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8pPr>
      <a:lvl9pPr marL="2750881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8470" y="275146"/>
            <a:ext cx="8252460" cy="1145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8470" y="1603165"/>
            <a:ext cx="8252460" cy="453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8470" y="6368123"/>
            <a:ext cx="2139527" cy="36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7720">
              <a:defRPr/>
            </a:pPr>
            <a:fld id="{8F8FEEFE-0D48-46C5-9AF9-A139A0777B8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08/02/2019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32879" y="6368123"/>
            <a:ext cx="2903643" cy="36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7720"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1403" y="6368123"/>
            <a:ext cx="2139527" cy="36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7720">
              <a:defRPr/>
            </a:pPr>
            <a:fld id="{BEA32BB6-FD6F-4041-B073-7B8464E3437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687720">
                <a:defRPr/>
              </a:pPr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09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5pPr>
      <a:lvl6pPr marL="343860" algn="ctr" rtl="0" fontAlgn="base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6pPr>
      <a:lvl7pPr marL="687720" algn="ctr" rtl="0" fontAlgn="base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7pPr>
      <a:lvl8pPr marL="1031580" algn="ctr" rtl="0" fontAlgn="base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8pPr>
      <a:lvl9pPr marL="1375440" algn="ctr" rtl="0" fontAlgn="base">
        <a:spcBef>
          <a:spcPct val="0"/>
        </a:spcBef>
        <a:spcAft>
          <a:spcPct val="0"/>
        </a:spcAft>
        <a:defRPr sz="3309">
          <a:solidFill>
            <a:schemeClr val="tx1"/>
          </a:solidFill>
          <a:latin typeface="Calibri" pitchFamily="34" charset="0"/>
        </a:defRPr>
      </a:lvl9pPr>
    </p:titleStyle>
    <p:bodyStyle>
      <a:lvl1pPr marL="257895" indent="-25789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7" kern="1200">
          <a:solidFill>
            <a:schemeClr val="tx1"/>
          </a:solidFill>
          <a:latin typeface="+mn-lt"/>
          <a:ea typeface="+mn-ea"/>
          <a:cs typeface="+mn-cs"/>
        </a:defRPr>
      </a:lvl1pPr>
      <a:lvl2pPr marL="558773" indent="-2149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6" kern="1200">
          <a:solidFill>
            <a:schemeClr val="tx1"/>
          </a:solidFill>
          <a:latin typeface="+mn-lt"/>
          <a:ea typeface="+mn-ea"/>
          <a:cs typeface="+mn-cs"/>
        </a:defRPr>
      </a:lvl2pPr>
      <a:lvl3pPr marL="859650" indent="-17193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3pPr>
      <a:lvl4pPr marL="1203510" indent="-17193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504" kern="1200">
          <a:solidFill>
            <a:schemeClr val="tx1"/>
          </a:solidFill>
          <a:latin typeface="+mn-lt"/>
          <a:ea typeface="+mn-ea"/>
          <a:cs typeface="+mn-cs"/>
        </a:defRPr>
      </a:lvl4pPr>
      <a:lvl5pPr marL="1547371" indent="-17193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504" kern="1200">
          <a:solidFill>
            <a:schemeClr val="tx1"/>
          </a:solidFill>
          <a:latin typeface="+mn-lt"/>
          <a:ea typeface="+mn-ea"/>
          <a:cs typeface="+mn-cs"/>
        </a:defRPr>
      </a:lvl5pPr>
      <a:lvl6pPr marL="1891231" indent="-171930" algn="l" defTabSz="687720" rtl="0" eaLnBrk="1" latinLnBrk="0" hangingPunct="1">
        <a:spcBef>
          <a:spcPct val="20000"/>
        </a:spcBef>
        <a:buFont typeface="Arial" pitchFamily="34" charset="0"/>
        <a:buChar char="•"/>
        <a:defRPr sz="1504" kern="1200">
          <a:solidFill>
            <a:schemeClr val="tx1"/>
          </a:solidFill>
          <a:latin typeface="+mn-lt"/>
          <a:ea typeface="+mn-ea"/>
          <a:cs typeface="+mn-cs"/>
        </a:defRPr>
      </a:lvl6pPr>
      <a:lvl7pPr marL="2235091" indent="-171930" algn="l" defTabSz="687720" rtl="0" eaLnBrk="1" latinLnBrk="0" hangingPunct="1">
        <a:spcBef>
          <a:spcPct val="20000"/>
        </a:spcBef>
        <a:buFont typeface="Arial" pitchFamily="34" charset="0"/>
        <a:buChar char="•"/>
        <a:defRPr sz="1504" kern="1200">
          <a:solidFill>
            <a:schemeClr val="tx1"/>
          </a:solidFill>
          <a:latin typeface="+mn-lt"/>
          <a:ea typeface="+mn-ea"/>
          <a:cs typeface="+mn-cs"/>
        </a:defRPr>
      </a:lvl7pPr>
      <a:lvl8pPr marL="2578951" indent="-171930" algn="l" defTabSz="687720" rtl="0" eaLnBrk="1" latinLnBrk="0" hangingPunct="1">
        <a:spcBef>
          <a:spcPct val="20000"/>
        </a:spcBef>
        <a:buFont typeface="Arial" pitchFamily="34" charset="0"/>
        <a:buChar char="•"/>
        <a:defRPr sz="1504" kern="1200">
          <a:solidFill>
            <a:schemeClr val="tx1"/>
          </a:solidFill>
          <a:latin typeface="+mn-lt"/>
          <a:ea typeface="+mn-ea"/>
          <a:cs typeface="+mn-cs"/>
        </a:defRPr>
      </a:lvl8pPr>
      <a:lvl9pPr marL="2922811" indent="-171930" algn="l" defTabSz="687720" rtl="0" eaLnBrk="1" latinLnBrk="0" hangingPunct="1">
        <a:spcBef>
          <a:spcPct val="20000"/>
        </a:spcBef>
        <a:buFont typeface="Arial" pitchFamily="34" charset="0"/>
        <a:buChar char="•"/>
        <a:defRPr sz="15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1pPr>
      <a:lvl2pPr marL="343860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2pPr>
      <a:lvl3pPr marL="687720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3pPr>
      <a:lvl4pPr marL="1031580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4pPr>
      <a:lvl5pPr marL="1375440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5pPr>
      <a:lvl6pPr marL="1719301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6pPr>
      <a:lvl7pPr marL="2063161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7pPr>
      <a:lvl8pPr marL="2407021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8pPr>
      <a:lvl9pPr marL="2750881" algn="l" defTabSz="687720" rtl="0" eaLnBrk="1" latinLnBrk="0" hangingPunct="1">
        <a:defRPr sz="13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64517" y="0"/>
            <a:ext cx="3498215" cy="743585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807" y="0"/>
            <a:ext cx="9156065" cy="2179955"/>
          </a:xfrm>
          <a:custGeom>
            <a:avLst/>
            <a:gdLst/>
            <a:ahLst/>
            <a:cxnLst/>
            <a:rect l="l" t="t" r="r" b="b"/>
            <a:pathLst>
              <a:path w="9156065" h="2179955">
                <a:moveTo>
                  <a:pt x="9155206" y="0"/>
                </a:moveTo>
                <a:lnTo>
                  <a:pt x="0" y="0"/>
                </a:lnTo>
                <a:lnTo>
                  <a:pt x="0" y="233248"/>
                </a:lnTo>
                <a:lnTo>
                  <a:pt x="9155811" y="2179359"/>
                </a:lnTo>
                <a:lnTo>
                  <a:pt x="9155811" y="295"/>
                </a:lnTo>
                <a:lnTo>
                  <a:pt x="915520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88900" y="93645"/>
            <a:ext cx="9169400" cy="6870700"/>
          </a:xfrm>
          <a:custGeom>
            <a:avLst/>
            <a:gdLst/>
            <a:ahLst/>
            <a:cxnLst/>
            <a:rect l="l" t="t" r="r" b="b"/>
            <a:pathLst>
              <a:path w="9169400" h="6834505">
                <a:moveTo>
                  <a:pt x="0" y="6834124"/>
                </a:moveTo>
                <a:lnTo>
                  <a:pt x="9169400" y="6834124"/>
                </a:lnTo>
                <a:lnTo>
                  <a:pt x="9169400" y="0"/>
                </a:lnTo>
                <a:lnTo>
                  <a:pt x="0" y="0"/>
                </a:lnTo>
                <a:lnTo>
                  <a:pt x="0" y="6834124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765300" y="1660535"/>
            <a:ext cx="6172200" cy="373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600"/>
              </a:spcBef>
            </a:pPr>
            <a:r>
              <a:rPr lang="en-ZA" sz="3200" spc="-35" dirty="0" smtClean="0">
                <a:latin typeface="Arial Black" panose="020B0A04020102020204" pitchFamily="34" charset="0"/>
                <a:cs typeface="Arial" panose="020B0604020202020204" pitchFamily="34" charset="0"/>
              </a:rPr>
              <a:t>SECTOR SKILLS PLAN</a:t>
            </a:r>
            <a:br>
              <a:rPr lang="en-ZA" sz="3200" spc="-35" dirty="0" smtClean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n-ZA" sz="3200" spc="-35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UPDATE </a:t>
            </a:r>
            <a:br>
              <a:rPr lang="en-ZA" sz="3200" spc="-35" dirty="0" smtClean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n-ZA" sz="3200" spc="-35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ZA" sz="3200" spc="-3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ZA" sz="3200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2019 ROADSHOWS</a:t>
            </a:r>
            <a:br>
              <a:rPr lang="en-ZA" sz="3200" spc="-35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ZA" sz="3200" spc="-35" dirty="0" smtClean="0"/>
              <a:t/>
            </a:r>
            <a:br>
              <a:rPr lang="en-ZA" sz="3200" spc="-35" dirty="0" smtClean="0"/>
            </a:br>
            <a:r>
              <a:rPr lang="en-ZA" sz="2800" dirty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 12 February – 14 March 2019</a:t>
            </a:r>
            <a:r>
              <a:rPr lang="en-ZA" sz="3200" spc="-1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ZA" sz="3200" spc="-1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ZA" sz="2800" spc="-35" dirty="0" smtClean="0"/>
              <a:t/>
            </a:r>
            <a:br>
              <a:rPr lang="en-ZA" sz="2800" spc="-35" dirty="0" smtClean="0"/>
            </a:br>
            <a:r>
              <a:rPr lang="en-ZA" sz="2600" spc="-35" dirty="0" smtClean="0"/>
              <a:t> </a:t>
            </a:r>
            <a:endParaRPr sz="2600" dirty="0"/>
          </a:p>
        </p:txBody>
      </p:sp>
      <p:sp>
        <p:nvSpPr>
          <p:cNvPr id="31" name="object 31"/>
          <p:cNvSpPr txBox="1"/>
          <p:nvPr/>
        </p:nvSpPr>
        <p:spPr>
          <a:xfrm>
            <a:off x="632191" y="5555394"/>
            <a:ext cx="5045026" cy="7771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1330325" algn="l"/>
              </a:tabLst>
            </a:pPr>
            <a:r>
              <a:rPr lang="en-ZA" sz="1600" b="1" spc="-10" dirty="0" smtClean="0">
                <a:solidFill>
                  <a:srgbClr val="0061AB"/>
                </a:solidFill>
                <a:latin typeface="Arial Black"/>
                <a:cs typeface="Arial Black"/>
              </a:rPr>
              <a:t>Ramolobi Matlala</a:t>
            </a:r>
          </a:p>
          <a:p>
            <a:pPr marL="12700" marR="5080">
              <a:spcBef>
                <a:spcPts val="100"/>
              </a:spcBef>
              <a:tabLst>
                <a:tab pos="1330325" algn="l"/>
              </a:tabLst>
            </a:pPr>
            <a:r>
              <a:rPr lang="en-ZA" sz="1600" b="1" spc="-5" dirty="0" smtClean="0">
                <a:solidFill>
                  <a:srgbClr val="0061AB"/>
                </a:solidFill>
                <a:latin typeface="Arial Black"/>
                <a:cs typeface="Arial Black"/>
              </a:rPr>
              <a:t>Research &amp; Skills Planning Manager </a:t>
            </a:r>
          </a:p>
          <a:p>
            <a:pPr marL="12700" marR="5080">
              <a:spcBef>
                <a:spcPts val="100"/>
              </a:spcBef>
              <a:tabLst>
                <a:tab pos="1330325" algn="l"/>
              </a:tabLst>
            </a:pPr>
            <a:endParaRPr lang="en-ZA" sz="1600" b="1" spc="-5" dirty="0">
              <a:solidFill>
                <a:srgbClr val="0061AB"/>
              </a:solidFill>
              <a:latin typeface="Arial Black"/>
              <a:cs typeface="Arial" charset="0"/>
            </a:endParaRPr>
          </a:p>
        </p:txBody>
      </p:sp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5500" y="4803909"/>
            <a:ext cx="1783503" cy="1222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9400" cy="607060"/>
          </a:xfrm>
          <a:custGeom>
            <a:avLst/>
            <a:gdLst/>
            <a:ahLst/>
            <a:cxnLst/>
            <a:rect l="l" t="t" r="r" b="b"/>
            <a:pathLst>
              <a:path w="9169400" h="607060">
                <a:moveTo>
                  <a:pt x="9169400" y="0"/>
                </a:moveTo>
                <a:lnTo>
                  <a:pt x="0" y="0"/>
                </a:lnTo>
                <a:lnTo>
                  <a:pt x="0" y="119935"/>
                </a:lnTo>
                <a:lnTo>
                  <a:pt x="8142009" y="119935"/>
                </a:lnTo>
                <a:lnTo>
                  <a:pt x="8192008" y="124966"/>
                </a:lnTo>
                <a:lnTo>
                  <a:pt x="8238190" y="139713"/>
                </a:lnTo>
                <a:lnTo>
                  <a:pt x="8279659" y="163656"/>
                </a:lnTo>
                <a:lnTo>
                  <a:pt x="8315520" y="196276"/>
                </a:lnTo>
                <a:lnTo>
                  <a:pt x="8344879" y="237054"/>
                </a:lnTo>
                <a:lnTo>
                  <a:pt x="8490548" y="489352"/>
                </a:lnTo>
                <a:lnTo>
                  <a:pt x="8519901" y="530148"/>
                </a:lnTo>
                <a:lnTo>
                  <a:pt x="8555761" y="562776"/>
                </a:lnTo>
                <a:lnTo>
                  <a:pt x="8597230" y="586721"/>
                </a:lnTo>
                <a:lnTo>
                  <a:pt x="8643410" y="601467"/>
                </a:lnTo>
                <a:lnTo>
                  <a:pt x="8693405" y="606497"/>
                </a:lnTo>
                <a:lnTo>
                  <a:pt x="9169400" y="606497"/>
                </a:lnTo>
                <a:lnTo>
                  <a:pt x="9169400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8490" y="396240"/>
            <a:ext cx="7319010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en-ZA" sz="2400" kern="1200" spc="15" dirty="0" smtClean="0"/>
              <a:t> </a:t>
            </a:r>
            <a:r>
              <a:rPr lang="en-ZA" sz="3200" kern="1200" spc="15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Contents</a:t>
            </a:r>
            <a:r>
              <a:rPr lang="en-ZA" sz="2400" kern="1200" spc="15" dirty="0" smtClean="0"/>
              <a:t/>
            </a:r>
            <a:br>
              <a:rPr lang="en-ZA" sz="2400" kern="1200" spc="15" dirty="0" smtClean="0"/>
            </a:br>
            <a:r>
              <a:rPr lang="en-ZA" sz="3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</a:t>
            </a:r>
            <a:r>
              <a:rPr lang="en-ZA" sz="3200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 </a:t>
            </a:r>
            <a:r>
              <a:rPr lang="en-GB" sz="3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Introduction </a:t>
            </a:r>
            <a:br>
              <a:rPr lang="en-GB" sz="3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GB" sz="3200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</a:t>
            </a:r>
            <a:r>
              <a:rPr lang="en-GB" sz="3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 The structure of the SSP</a:t>
            </a:r>
            <a:br>
              <a:rPr lang="en-GB" sz="3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GB" sz="3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3. Synopsis of the 2018 SSP</a:t>
            </a:r>
            <a:r>
              <a:rPr lang="en-ZA" sz="3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/>
            </a:r>
            <a:br>
              <a:rPr lang="en-ZA" sz="3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ZA" sz="3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4. Conclusion</a:t>
            </a:r>
            <a:r>
              <a:rPr lang="en-ZA" sz="3200" b="0" spc="15" dirty="0" smtClean="0"/>
              <a:t/>
            </a:r>
            <a:br>
              <a:rPr lang="en-ZA" sz="3200" b="0" spc="15" dirty="0" smtClean="0"/>
            </a:br>
            <a:endParaRPr lang="en-ZA" sz="3200" b="0" kern="1200" spc="15" dirty="0"/>
          </a:p>
        </p:txBody>
      </p:sp>
      <p:sp>
        <p:nvSpPr>
          <p:cNvPr id="8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106584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708900" y="5711933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32570" y="6506877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44290" y="6613462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36420"/>
            <a:ext cx="78632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en-ZA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Introduction</a:t>
            </a:r>
            <a:r>
              <a:rPr lang="en-ZA" sz="3200" dirty="0" smtClean="0">
                <a:solidFill>
                  <a:srgbClr val="996600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 </a:t>
            </a:r>
            <a:endParaRPr lang="en-ZA" sz="3200" dirty="0">
              <a:solidFill>
                <a:srgbClr val="996600"/>
              </a:solidFill>
              <a:latin typeface="Arial Black" panose="020B0A040201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7979" y="1327271"/>
            <a:ext cx="8503921" cy="4384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800" dirty="0">
                <a:ea typeface="Calibri" panose="020F0502020204030204" pitchFamily="34" charset="0"/>
                <a:cs typeface="Times New Roman" panose="02020603050405020304" pitchFamily="18" charset="0"/>
              </a:rPr>
              <a:t>SASSETA (or any other </a:t>
            </a:r>
            <a:r>
              <a:rPr lang="en-ZA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SETA) </a:t>
            </a:r>
            <a:r>
              <a:rPr lang="en-ZA" sz="2800" dirty="0">
                <a:ea typeface="Calibri" panose="020F0502020204030204" pitchFamily="34" charset="0"/>
                <a:cs typeface="Times New Roman" panose="02020603050405020304" pitchFamily="18" charset="0"/>
              </a:rPr>
              <a:t>is enjoined by section 10 </a:t>
            </a:r>
            <a:r>
              <a:rPr lang="en-ZA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(1)(a</a:t>
            </a:r>
            <a:r>
              <a:rPr lang="en-ZA" sz="2800" dirty="0">
                <a:ea typeface="Calibri" panose="020F0502020204030204" pitchFamily="34" charset="0"/>
                <a:cs typeface="Times New Roman" panose="02020603050405020304" pitchFamily="18" charset="0"/>
              </a:rPr>
              <a:t>) of the Skills Development Act (Act 97 of 1998) to develop a sector skills plan (SSP) within the framework of the national skills development strategy</a:t>
            </a:r>
            <a:r>
              <a:rPr lang="en-ZA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The purpose of the SSP is to guide the strategic direction of the SETA.</a:t>
            </a:r>
            <a:endParaRPr lang="en-ZA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800" dirty="0"/>
              <a:t>The </a:t>
            </a:r>
            <a:r>
              <a:rPr lang="en-ZA" sz="2800" dirty="0" smtClean="0"/>
              <a:t>structure  </a:t>
            </a:r>
            <a:r>
              <a:rPr lang="en-ZA" sz="2800" dirty="0"/>
              <a:t>of the SSP is prescribed by the DHET through the SSP framework.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79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-23694" y="-2838"/>
            <a:ext cx="8875594" cy="453809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2998" y="1544569"/>
            <a:ext cx="6883406" cy="453809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698500" y="1158075"/>
            <a:ext cx="7772400" cy="3610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643" tIns="34321" rIns="68643" bIns="34321" numCol="1" anchor="t" anchorCtr="0" compatLnSpc="1">
            <a:prstTxWarp prst="textNoShape">
              <a:avLst/>
            </a:prstTxWarp>
          </a:bodyPr>
          <a:lstStyle/>
          <a:p>
            <a:pPr defTabSz="687720" eaLnBrk="0" fontAlgn="base" hangingPunct="0">
              <a:defRPr/>
            </a:pPr>
            <a:endParaRPr lang="en-ZA" sz="2703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165"/>
          <p:cNvGrpSpPr>
            <a:grpSpLocks/>
          </p:cNvGrpSpPr>
          <p:nvPr/>
        </p:nvGrpSpPr>
        <p:grpSpPr bwMode="auto">
          <a:xfrm>
            <a:off x="317500" y="1272277"/>
            <a:ext cx="8534400" cy="3496750"/>
            <a:chOff x="2308" y="3777"/>
            <a:chExt cx="7291" cy="2604"/>
          </a:xfrm>
        </p:grpSpPr>
        <p:sp>
          <p:nvSpPr>
            <p:cNvPr id="14" name="Straight Connector 10"/>
            <p:cNvSpPr>
              <a:spLocks noChangeShapeType="1"/>
            </p:cNvSpPr>
            <p:nvPr/>
          </p:nvSpPr>
          <p:spPr bwMode="auto">
            <a:xfrm>
              <a:off x="2308" y="3777"/>
              <a:ext cx="7291" cy="0"/>
            </a:xfrm>
            <a:prstGeom prst="line">
              <a:avLst/>
            </a:prstGeom>
            <a:noFill/>
            <a:ln w="6350">
              <a:solidFill>
                <a:srgbClr val="4E6128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8772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ZA" sz="901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Straight Connector 11"/>
            <p:cNvSpPr>
              <a:spLocks noChangeShapeType="1"/>
            </p:cNvSpPr>
            <p:nvPr/>
          </p:nvSpPr>
          <p:spPr bwMode="auto">
            <a:xfrm>
              <a:off x="2308" y="6381"/>
              <a:ext cx="7235" cy="0"/>
            </a:xfrm>
            <a:prstGeom prst="line">
              <a:avLst/>
            </a:prstGeom>
            <a:noFill/>
            <a:ln w="6350">
              <a:solidFill>
                <a:srgbClr val="4E6128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8772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ZA" sz="901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6" name="Group 151"/>
            <p:cNvGrpSpPr>
              <a:grpSpLocks/>
            </p:cNvGrpSpPr>
            <p:nvPr/>
          </p:nvGrpSpPr>
          <p:grpSpPr bwMode="auto">
            <a:xfrm>
              <a:off x="2308" y="4235"/>
              <a:ext cx="7291" cy="1872"/>
              <a:chOff x="1598" y="4256"/>
              <a:chExt cx="7291" cy="1872"/>
            </a:xfrm>
          </p:grpSpPr>
          <p:sp>
            <p:nvSpPr>
              <p:cNvPr id="17" name="Rectangle 4"/>
              <p:cNvSpPr>
                <a:spLocks noChangeArrowheads="1"/>
              </p:cNvSpPr>
              <p:nvPr/>
            </p:nvSpPr>
            <p:spPr bwMode="auto">
              <a:xfrm>
                <a:off x="5949" y="4305"/>
                <a:ext cx="1383" cy="1462"/>
              </a:xfrm>
              <a:prstGeom prst="rect">
                <a:avLst/>
              </a:prstGeom>
              <a:solidFill>
                <a:srgbClr val="EAF1DD"/>
              </a:solidFill>
              <a:ln w="12700">
                <a:solidFill>
                  <a:srgbClr val="EAF1DD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ZA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Chapter Four:</a:t>
                </a:r>
              </a:p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ZA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Sector</a:t>
                </a:r>
              </a:p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ZA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Partnerships</a:t>
                </a:r>
              </a:p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Rectangle 1"/>
              <p:cNvSpPr>
                <a:spLocks noChangeArrowheads="1"/>
              </p:cNvSpPr>
              <p:nvPr/>
            </p:nvSpPr>
            <p:spPr bwMode="auto">
              <a:xfrm>
                <a:off x="1598" y="4305"/>
                <a:ext cx="1165" cy="1473"/>
              </a:xfrm>
              <a:prstGeom prst="rect">
                <a:avLst/>
              </a:prstGeom>
              <a:solidFill>
                <a:srgbClr val="EAF1DD"/>
              </a:solidFill>
              <a:ln w="12700">
                <a:solidFill>
                  <a:srgbClr val="EAF1DD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ZA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Chapter One:</a:t>
                </a:r>
              </a:p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Sector Profile</a:t>
                </a:r>
              </a:p>
            </p:txBody>
          </p:sp>
          <p:sp>
            <p:nvSpPr>
              <p:cNvPr id="19" name="Rectangle 2"/>
              <p:cNvSpPr>
                <a:spLocks noChangeArrowheads="1"/>
              </p:cNvSpPr>
              <p:nvPr/>
            </p:nvSpPr>
            <p:spPr bwMode="auto">
              <a:xfrm>
                <a:off x="3068" y="4286"/>
                <a:ext cx="1144" cy="1462"/>
              </a:xfrm>
              <a:prstGeom prst="rect">
                <a:avLst/>
              </a:prstGeom>
              <a:solidFill>
                <a:srgbClr val="EAF1DD"/>
              </a:solidFill>
              <a:ln w="12700">
                <a:solidFill>
                  <a:srgbClr val="EAF1DD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ZA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Chapter Two:</a:t>
                </a:r>
              </a:p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ZA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Key Skills Issues</a:t>
                </a:r>
                <a:endParaRPr lang="en-US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Rectangle 3"/>
              <p:cNvSpPr>
                <a:spLocks noChangeArrowheads="1"/>
              </p:cNvSpPr>
              <p:nvPr/>
            </p:nvSpPr>
            <p:spPr bwMode="auto">
              <a:xfrm>
                <a:off x="4526" y="4256"/>
                <a:ext cx="1178" cy="1462"/>
              </a:xfrm>
              <a:prstGeom prst="rect">
                <a:avLst/>
              </a:prstGeom>
              <a:solidFill>
                <a:srgbClr val="EAF1DD"/>
              </a:solidFill>
              <a:ln w="12700">
                <a:solidFill>
                  <a:srgbClr val="EAF1DD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ZA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Chapter Three: </a:t>
                </a:r>
                <a:r>
                  <a:rPr lang="en-ZA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Skills  Shortages and Gaps</a:t>
                </a:r>
              </a:p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7626" y="4316"/>
                <a:ext cx="1263" cy="1462"/>
              </a:xfrm>
              <a:prstGeom prst="rect">
                <a:avLst/>
              </a:prstGeom>
              <a:solidFill>
                <a:srgbClr val="EAF1DD"/>
              </a:solidFill>
              <a:ln w="12700">
                <a:solidFill>
                  <a:srgbClr val="EAF1DD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ZA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Chapter Five: </a:t>
                </a:r>
              </a:p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ZA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Skills Priority Actions</a:t>
                </a:r>
              </a:p>
              <a:p>
                <a:pPr algn="ctr"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2" name="Straight Arrow Connector 6"/>
              <p:cNvCxnSpPr>
                <a:cxnSpLocks noChangeShapeType="1"/>
              </p:cNvCxnSpPr>
              <p:nvPr/>
            </p:nvCxnSpPr>
            <p:spPr bwMode="auto">
              <a:xfrm>
                <a:off x="2763" y="4977"/>
                <a:ext cx="307" cy="0"/>
              </a:xfrm>
              <a:prstGeom prst="straightConnector1">
                <a:avLst/>
              </a:prstGeom>
              <a:noFill/>
              <a:ln w="28575">
                <a:solidFill>
                  <a:srgbClr val="4E6128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Straight Arrow Connector 7"/>
              <p:cNvCxnSpPr>
                <a:cxnSpLocks noChangeShapeType="1"/>
              </p:cNvCxnSpPr>
              <p:nvPr/>
            </p:nvCxnSpPr>
            <p:spPr bwMode="auto">
              <a:xfrm>
                <a:off x="5698" y="4977"/>
                <a:ext cx="307" cy="0"/>
              </a:xfrm>
              <a:prstGeom prst="straightConnector1">
                <a:avLst/>
              </a:prstGeom>
              <a:noFill/>
              <a:ln w="31750">
                <a:solidFill>
                  <a:srgbClr val="4E6128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Straight Arrow Connector 8"/>
              <p:cNvCxnSpPr>
                <a:cxnSpLocks noChangeShapeType="1"/>
              </p:cNvCxnSpPr>
              <p:nvPr/>
            </p:nvCxnSpPr>
            <p:spPr bwMode="auto">
              <a:xfrm>
                <a:off x="4223" y="4977"/>
                <a:ext cx="307" cy="0"/>
              </a:xfrm>
              <a:prstGeom prst="straightConnector1">
                <a:avLst/>
              </a:prstGeom>
              <a:noFill/>
              <a:ln w="31750">
                <a:solidFill>
                  <a:srgbClr val="4E6128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" name="Straight Connector 10"/>
              <p:cNvSpPr>
                <a:spLocks noChangeShapeType="1"/>
              </p:cNvSpPr>
              <p:nvPr/>
            </p:nvSpPr>
            <p:spPr bwMode="auto">
              <a:xfrm>
                <a:off x="2171" y="6128"/>
                <a:ext cx="6091" cy="0"/>
              </a:xfrm>
              <a:prstGeom prst="line">
                <a:avLst/>
              </a:prstGeom>
              <a:noFill/>
              <a:ln w="28575">
                <a:solidFill>
                  <a:srgbClr val="4E61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defTabSz="68772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ZA" sz="90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6" name="AutoShape 123"/>
              <p:cNvCxnSpPr>
                <a:cxnSpLocks noChangeShapeType="1"/>
              </p:cNvCxnSpPr>
              <p:nvPr/>
            </p:nvCxnSpPr>
            <p:spPr bwMode="auto">
              <a:xfrm flipV="1">
                <a:off x="2170" y="5778"/>
                <a:ext cx="0" cy="334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AutoShape 124"/>
              <p:cNvCxnSpPr>
                <a:cxnSpLocks noChangeShapeType="1"/>
              </p:cNvCxnSpPr>
              <p:nvPr/>
            </p:nvCxnSpPr>
            <p:spPr bwMode="auto">
              <a:xfrm flipV="1">
                <a:off x="3731" y="5778"/>
                <a:ext cx="0" cy="334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AutoShape 125"/>
              <p:cNvCxnSpPr>
                <a:cxnSpLocks noChangeShapeType="1"/>
              </p:cNvCxnSpPr>
              <p:nvPr/>
            </p:nvCxnSpPr>
            <p:spPr bwMode="auto">
              <a:xfrm flipV="1">
                <a:off x="5115" y="5778"/>
                <a:ext cx="0" cy="334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" name="AutoShape 127"/>
              <p:cNvCxnSpPr>
                <a:cxnSpLocks noChangeShapeType="1"/>
              </p:cNvCxnSpPr>
              <p:nvPr/>
            </p:nvCxnSpPr>
            <p:spPr bwMode="auto">
              <a:xfrm flipV="1">
                <a:off x="6566" y="5778"/>
                <a:ext cx="0" cy="334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AutoShape 128"/>
              <p:cNvCxnSpPr>
                <a:cxnSpLocks noChangeShapeType="1"/>
              </p:cNvCxnSpPr>
              <p:nvPr/>
            </p:nvCxnSpPr>
            <p:spPr bwMode="auto">
              <a:xfrm flipV="1">
                <a:off x="8263" y="5794"/>
                <a:ext cx="0" cy="334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AutoShape 129"/>
              <p:cNvCxnSpPr>
                <a:cxnSpLocks noChangeShapeType="1"/>
              </p:cNvCxnSpPr>
              <p:nvPr/>
            </p:nvCxnSpPr>
            <p:spPr bwMode="auto">
              <a:xfrm>
                <a:off x="7319" y="4977"/>
                <a:ext cx="307" cy="0"/>
              </a:xfrm>
              <a:prstGeom prst="straightConnector1">
                <a:avLst/>
              </a:prstGeom>
              <a:noFill/>
              <a:ln w="31750">
                <a:solidFill>
                  <a:srgbClr val="4E6128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33" name="Title 32"/>
          <p:cNvSpPr txBox="1">
            <a:spLocks noGrp="1"/>
          </p:cNvSpPr>
          <p:nvPr>
            <p:ph type="title"/>
          </p:nvPr>
        </p:nvSpPr>
        <p:spPr>
          <a:xfrm>
            <a:off x="149729" y="217963"/>
            <a:ext cx="6206538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751"/>
              </a:spcAft>
              <a:tabLst>
                <a:tab pos="343241" algn="l"/>
              </a:tabLst>
              <a:defRPr/>
            </a:pPr>
            <a:r>
              <a:rPr lang="en-ZA" sz="2800" b="1" spc="1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  <a:cs typeface="Arial Black"/>
              </a:rPr>
              <a:t>Structure of the SSP </a:t>
            </a:r>
            <a:endParaRPr lang="en-ZA" sz="2800" dirty="0">
              <a:solidFill>
                <a:schemeClr val="accent1">
                  <a:lumMod val="60000"/>
                  <a:lumOff val="40000"/>
                </a:schemeClr>
              </a:solidFill>
              <a:ea typeface="Calibri"/>
            </a:endParaRPr>
          </a:p>
        </p:txBody>
      </p:sp>
      <p:sp>
        <p:nvSpPr>
          <p:cNvPr id="32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057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-3352"/>
            <a:ext cx="9004300" cy="453809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799" y="-8375"/>
            <a:ext cx="59028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7720" fontAlgn="base">
              <a:lnSpc>
                <a:spcPct val="150000"/>
              </a:lnSpc>
              <a:spcBef>
                <a:spcPct val="0"/>
              </a:spcBef>
              <a:spcAft>
                <a:spcPts val="751"/>
              </a:spcAft>
              <a:tabLst>
                <a:tab pos="343241" algn="l"/>
              </a:tabLst>
              <a:defRPr/>
            </a:pPr>
            <a:r>
              <a:rPr lang="en-ZA" sz="3200" b="1" spc="1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  <a:cs typeface="Arial Black"/>
              </a:rPr>
              <a:t>Structure of the </a:t>
            </a:r>
            <a:r>
              <a:rPr lang="en-ZA" sz="3200" b="1" spc="1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  <a:cs typeface="Arial Black"/>
              </a:rPr>
              <a:t>SSP</a:t>
            </a:r>
            <a:endParaRPr lang="en-ZA" sz="32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891985718"/>
              </p:ext>
            </p:extLst>
          </p:nvPr>
        </p:nvGraphicFramePr>
        <p:xfrm>
          <a:off x="333976" y="557041"/>
          <a:ext cx="8517924" cy="5481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199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-3352"/>
            <a:ext cx="9004300" cy="453809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799" y="-8375"/>
            <a:ext cx="59028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7720" fontAlgn="base">
              <a:lnSpc>
                <a:spcPct val="150000"/>
              </a:lnSpc>
              <a:spcBef>
                <a:spcPct val="0"/>
              </a:spcBef>
              <a:spcAft>
                <a:spcPts val="751"/>
              </a:spcAft>
              <a:tabLst>
                <a:tab pos="343241" algn="l"/>
              </a:tabLst>
              <a:defRPr/>
            </a:pPr>
            <a:r>
              <a:rPr lang="en-ZA" sz="3200" b="1" spc="1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  <a:cs typeface="Arial Black"/>
              </a:rPr>
              <a:t>Structure of the </a:t>
            </a:r>
            <a:r>
              <a:rPr lang="en-ZA" sz="3200" b="1" spc="1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  <a:cs typeface="Arial Black"/>
              </a:rPr>
              <a:t>SSP</a:t>
            </a:r>
            <a:endParaRPr lang="en-ZA" sz="32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364037949"/>
              </p:ext>
            </p:extLst>
          </p:nvPr>
        </p:nvGraphicFramePr>
        <p:xfrm>
          <a:off x="241300" y="612474"/>
          <a:ext cx="8664953" cy="5531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025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-28629" y="23300"/>
            <a:ext cx="8956729" cy="453809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900" y="23300"/>
            <a:ext cx="5902855" cy="751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7720" fontAlgn="base">
              <a:lnSpc>
                <a:spcPct val="150000"/>
              </a:lnSpc>
              <a:spcBef>
                <a:spcPct val="0"/>
              </a:spcBef>
              <a:spcAft>
                <a:spcPts val="751"/>
              </a:spcAft>
              <a:tabLst>
                <a:tab pos="343241" algn="l"/>
              </a:tabLst>
              <a:defRPr/>
            </a:pPr>
            <a:r>
              <a:rPr lang="en-ZA" sz="3200" b="1" spc="1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  <a:cs typeface="Arial Black"/>
              </a:rPr>
              <a:t>Structure of the </a:t>
            </a:r>
            <a:r>
              <a:rPr lang="en-ZA" sz="3200" b="1" spc="1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  <a:cs typeface="Arial Black"/>
              </a:rPr>
              <a:t>SSP</a:t>
            </a:r>
            <a:r>
              <a:rPr lang="en-ZA" sz="3200" b="1" spc="1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  <a:cs typeface="Arial Black"/>
              </a:rPr>
              <a:t> </a:t>
            </a:r>
            <a:endParaRPr lang="en-ZA" sz="32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4198" y="774596"/>
            <a:ext cx="10756708" cy="57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63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8851900" cy="453809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5100" y="199637"/>
            <a:ext cx="5902855" cy="751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7720" fontAlgn="base">
              <a:lnSpc>
                <a:spcPct val="150000"/>
              </a:lnSpc>
              <a:spcBef>
                <a:spcPct val="0"/>
              </a:spcBef>
              <a:spcAft>
                <a:spcPts val="751"/>
              </a:spcAft>
              <a:tabLst>
                <a:tab pos="343241" algn="l"/>
              </a:tabLst>
              <a:defRPr/>
            </a:pPr>
            <a:r>
              <a:rPr lang="en-ZA" sz="3200" b="1" spc="1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  <a:cs typeface="Arial Black"/>
              </a:rPr>
              <a:t>Structure of the </a:t>
            </a:r>
            <a:r>
              <a:rPr lang="en-ZA" sz="3200" b="1" spc="1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  <a:cs typeface="Arial Black"/>
              </a:rPr>
              <a:t>SSP</a:t>
            </a:r>
            <a:endParaRPr lang="en-ZA" sz="32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8300" y="746532"/>
            <a:ext cx="9372600" cy="583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6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8876829" cy="453809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5100" y="199637"/>
            <a:ext cx="7468025" cy="751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7720" fontAlgn="base">
              <a:lnSpc>
                <a:spcPct val="150000"/>
              </a:lnSpc>
              <a:spcBef>
                <a:spcPct val="0"/>
              </a:spcBef>
              <a:spcAft>
                <a:spcPts val="751"/>
              </a:spcAft>
              <a:tabLst>
                <a:tab pos="343241" algn="l"/>
              </a:tabLst>
              <a:defRPr/>
            </a:pPr>
            <a:r>
              <a:rPr lang="en-ZA" sz="3200" b="1" spc="11" dirty="0">
                <a:solidFill>
                  <a:srgbClr val="88754E"/>
                </a:solidFill>
                <a:latin typeface="Arial Black"/>
                <a:cs typeface="Arial Black"/>
              </a:rPr>
              <a:t>Structure of the </a:t>
            </a:r>
            <a:r>
              <a:rPr lang="en-ZA" sz="3200" b="1" spc="11" dirty="0" err="1" smtClean="0">
                <a:solidFill>
                  <a:srgbClr val="88754E"/>
                </a:solidFill>
                <a:latin typeface="Arial Black"/>
                <a:cs typeface="Arial Black"/>
              </a:rPr>
              <a:t>SSP</a:t>
            </a:r>
            <a:endParaRPr lang="en-ZA" sz="3200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9300" y="950933"/>
            <a:ext cx="103632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9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142998" y="856457"/>
            <a:ext cx="6882929" cy="453809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05565" y="5151489"/>
            <a:ext cx="666952" cy="6779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42998" y="5748247"/>
            <a:ext cx="558728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77281" y="5828260"/>
            <a:ext cx="1995425" cy="116026"/>
          </a:xfrm>
          <a:prstGeom prst="rect">
            <a:avLst/>
          </a:prstGeom>
        </p:spPr>
        <p:txBody>
          <a:bodyPr vert="horz" wrap="square" lIns="0" tIns="477" rIns="0" bIns="0" rtlCol="0">
            <a:spAutoFit/>
          </a:bodyPr>
          <a:lstStyle/>
          <a:p>
            <a:pPr marL="9534" defTabSz="687720" fontAlgn="base">
              <a:spcBef>
                <a:spcPts val="4"/>
              </a:spcBef>
              <a:spcAft>
                <a:spcPct val="0"/>
              </a:spcAft>
            </a:pPr>
            <a:r>
              <a:rPr sz="751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751" spc="-68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751" spc="-4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75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3176" y="1098529"/>
            <a:ext cx="5902855" cy="508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7720" fontAlgn="base">
              <a:lnSpc>
                <a:spcPct val="150000"/>
              </a:lnSpc>
              <a:spcBef>
                <a:spcPct val="0"/>
              </a:spcBef>
              <a:spcAft>
                <a:spcPts val="751"/>
              </a:spcAft>
              <a:tabLst>
                <a:tab pos="343241" algn="l"/>
              </a:tabLst>
              <a:defRPr/>
            </a:pPr>
            <a:r>
              <a:rPr lang="en-ZA" sz="1802" b="1" spc="11" dirty="0">
                <a:solidFill>
                  <a:srgbClr val="88754E"/>
                </a:solidFill>
                <a:latin typeface="Arial Black"/>
                <a:cs typeface="Arial Black"/>
              </a:rPr>
              <a:t>Structure of the SSP ...</a:t>
            </a:r>
            <a:endParaRPr lang="en-ZA" sz="1501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274" y="1720610"/>
            <a:ext cx="6096851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4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142998" y="856457"/>
            <a:ext cx="6882929" cy="453809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05565" y="5151489"/>
            <a:ext cx="666952" cy="6779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42998" y="5748247"/>
            <a:ext cx="558728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pPr defTabSz="687720" fontAlgn="base">
              <a:spcBef>
                <a:spcPct val="0"/>
              </a:spcBef>
              <a:spcAft>
                <a:spcPct val="0"/>
              </a:spcAft>
            </a:pPr>
            <a:endParaRPr sz="1354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77281" y="5828260"/>
            <a:ext cx="1995425" cy="116026"/>
          </a:xfrm>
          <a:prstGeom prst="rect">
            <a:avLst/>
          </a:prstGeom>
        </p:spPr>
        <p:txBody>
          <a:bodyPr vert="horz" wrap="square" lIns="0" tIns="477" rIns="0" bIns="0" rtlCol="0">
            <a:spAutoFit/>
          </a:bodyPr>
          <a:lstStyle/>
          <a:p>
            <a:pPr marL="9534" defTabSz="687720" fontAlgn="base">
              <a:spcBef>
                <a:spcPts val="4"/>
              </a:spcBef>
              <a:spcAft>
                <a:spcPct val="0"/>
              </a:spcAft>
            </a:pPr>
            <a:r>
              <a:rPr sz="751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751" spc="-68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751" spc="-4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75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3176" y="1098529"/>
            <a:ext cx="5902855" cy="508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7720" fontAlgn="base">
              <a:lnSpc>
                <a:spcPct val="150000"/>
              </a:lnSpc>
              <a:spcBef>
                <a:spcPct val="0"/>
              </a:spcBef>
              <a:spcAft>
                <a:spcPts val="751"/>
              </a:spcAft>
              <a:tabLst>
                <a:tab pos="343241" algn="l"/>
              </a:tabLst>
              <a:defRPr/>
            </a:pPr>
            <a:r>
              <a:rPr lang="en-ZA" sz="1802" b="1" spc="11" dirty="0">
                <a:solidFill>
                  <a:srgbClr val="88754E"/>
                </a:solidFill>
                <a:latin typeface="Arial Black"/>
                <a:cs typeface="Arial Black"/>
              </a:rPr>
              <a:t>Structure of the SSP ...</a:t>
            </a:r>
            <a:endParaRPr lang="en-ZA" sz="1501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274" y="1720610"/>
            <a:ext cx="6096851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9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166100" y="6178550"/>
            <a:ext cx="692784" cy="6120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1471" y="161419"/>
            <a:ext cx="8549006" cy="92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ea typeface="+mj-ea"/>
                <a:cs typeface="Arial Black"/>
              </a:rPr>
              <a:t>Chapter 1:</a:t>
            </a:r>
          </a:p>
          <a:p>
            <a:pPr algn="ctr">
              <a:spcAft>
                <a:spcPts val="1000"/>
              </a:spcAft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ea typeface="+mj-ea"/>
                <a:cs typeface="Arial Black"/>
              </a:rPr>
              <a:t>Sector Profile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71" y="1413038"/>
            <a:ext cx="8465821" cy="47655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1300" y="1059465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tabLst>
                <a:tab pos="457200" algn="l"/>
              </a:tabLst>
              <a:defRPr/>
            </a:pPr>
            <a:r>
              <a:rPr lang="en-ZA" b="1" spc="15" dirty="0">
                <a:solidFill>
                  <a:srgbClr val="996600"/>
                </a:solidFill>
                <a:latin typeface="+mj-lt"/>
                <a:ea typeface="+mj-ea"/>
                <a:cs typeface="Arial Black"/>
              </a:rPr>
              <a:t>Scope of </a:t>
            </a:r>
            <a:r>
              <a:rPr lang="en-ZA" b="1" spc="15" dirty="0" smtClean="0">
                <a:solidFill>
                  <a:srgbClr val="996600"/>
                </a:solidFill>
                <a:latin typeface="+mj-lt"/>
                <a:ea typeface="+mj-ea"/>
                <a:cs typeface="Arial Black"/>
              </a:rPr>
              <a:t>coverage</a:t>
            </a:r>
            <a:endParaRPr lang="en-ZA" b="1" spc="15" dirty="0">
              <a:solidFill>
                <a:srgbClr val="996600"/>
              </a:solidFill>
              <a:latin typeface="+mj-lt"/>
              <a:ea typeface="+mj-ea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5307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687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1: Sector Profile…</a:t>
            </a: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dirty="0" smtClean="0"/>
              <a:t>The </a:t>
            </a:r>
            <a:r>
              <a:rPr lang="en-ZA" dirty="0"/>
              <a:t>sector profile has been developed by considering </a:t>
            </a:r>
            <a:r>
              <a:rPr lang="en-ZA" dirty="0" smtClean="0"/>
              <a:t>data </a:t>
            </a:r>
            <a:r>
              <a:rPr lang="en-ZA" dirty="0"/>
              <a:t>in respect </a:t>
            </a:r>
            <a:r>
              <a:rPr lang="en-ZA" dirty="0" smtClean="0"/>
              <a:t>of, among others: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ZA" dirty="0" smtClean="0"/>
              <a:t> Economic contribution, 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ZA" dirty="0"/>
              <a:t>T</a:t>
            </a:r>
            <a:r>
              <a:rPr lang="en-ZA" dirty="0" smtClean="0"/>
              <a:t>otal </a:t>
            </a:r>
            <a:r>
              <a:rPr lang="en-ZA" dirty="0"/>
              <a:t>employment</a:t>
            </a:r>
            <a:r>
              <a:rPr lang="en-ZA" dirty="0" smtClean="0"/>
              <a:t>, and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ZA" dirty="0" smtClean="0"/>
              <a:t>Distribution </a:t>
            </a:r>
            <a:r>
              <a:rPr lang="en-ZA" dirty="0"/>
              <a:t>of employment </a:t>
            </a:r>
            <a:r>
              <a:rPr lang="en-ZA" dirty="0" smtClean="0"/>
              <a:t>by </a:t>
            </a:r>
            <a:r>
              <a:rPr lang="en-ZA" dirty="0"/>
              <a:t>province and occupational group, population group, gender, </a:t>
            </a:r>
            <a:r>
              <a:rPr lang="en-ZA" dirty="0" smtClean="0"/>
              <a:t>age </a:t>
            </a:r>
            <a:r>
              <a:rPr lang="en-ZA" dirty="0"/>
              <a:t>and disability </a:t>
            </a:r>
            <a:r>
              <a:rPr lang="en-ZA" dirty="0" smtClean="0"/>
              <a:t>status, among others.</a:t>
            </a:r>
            <a:endParaRPr lang="en-ZA" sz="2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US" sz="20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66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779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1: Sector Profile…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1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Number of active employers per subsector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18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18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18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18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US" sz="20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091785"/>
              </p:ext>
            </p:extLst>
          </p:nvPr>
        </p:nvGraphicFramePr>
        <p:xfrm>
          <a:off x="850900" y="1225549"/>
          <a:ext cx="7633538" cy="20878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2010">
                  <a:extLst>
                    <a:ext uri="{9D8B030D-6E8A-4147-A177-3AD203B41FA5}">
                      <a16:colId xmlns:a16="http://schemas.microsoft.com/office/drawing/2014/main" val="2847857494"/>
                    </a:ext>
                  </a:extLst>
                </a:gridCol>
                <a:gridCol w="1953911">
                  <a:extLst>
                    <a:ext uri="{9D8B030D-6E8A-4147-A177-3AD203B41FA5}">
                      <a16:colId xmlns:a16="http://schemas.microsoft.com/office/drawing/2014/main" val="1798120431"/>
                    </a:ext>
                  </a:extLst>
                </a:gridCol>
                <a:gridCol w="2297617">
                  <a:extLst>
                    <a:ext uri="{9D8B030D-6E8A-4147-A177-3AD203B41FA5}">
                      <a16:colId xmlns:a16="http://schemas.microsoft.com/office/drawing/2014/main" val="1244629957"/>
                    </a:ext>
                  </a:extLst>
                </a:gridCol>
              </a:tblGrid>
              <a:tr h="3809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Subsectors 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Levy Paying Organisations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Government Departments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80685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Defence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1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1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40465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Corrections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4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1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49465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Justice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1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1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25512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Legal Services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2 058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- 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84846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Policing (RTMC)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1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1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1121910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Private Security and Investigation Activities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1 292 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32015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Total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3 355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4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797529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47270"/>
              </p:ext>
            </p:extLst>
          </p:nvPr>
        </p:nvGraphicFramePr>
        <p:xfrm>
          <a:off x="850900" y="3892550"/>
          <a:ext cx="7467600" cy="2286000"/>
        </p:xfrm>
        <a:graphic>
          <a:graphicData uri="http://schemas.openxmlformats.org/drawingml/2006/table">
            <a:tbl>
              <a:tblPr firstRow="1" firstCol="1" bandRow="1"/>
              <a:tblGrid>
                <a:gridCol w="1852084">
                  <a:extLst>
                    <a:ext uri="{9D8B030D-6E8A-4147-A177-3AD203B41FA5}">
                      <a16:colId xmlns:a16="http://schemas.microsoft.com/office/drawing/2014/main" val="2589044449"/>
                    </a:ext>
                  </a:extLst>
                </a:gridCol>
                <a:gridCol w="816562">
                  <a:extLst>
                    <a:ext uri="{9D8B030D-6E8A-4147-A177-3AD203B41FA5}">
                      <a16:colId xmlns:a16="http://schemas.microsoft.com/office/drawing/2014/main" val="378140797"/>
                    </a:ext>
                  </a:extLst>
                </a:gridCol>
                <a:gridCol w="816562">
                  <a:extLst>
                    <a:ext uri="{9D8B030D-6E8A-4147-A177-3AD203B41FA5}">
                      <a16:colId xmlns:a16="http://schemas.microsoft.com/office/drawing/2014/main" val="2904194873"/>
                    </a:ext>
                  </a:extLst>
                </a:gridCol>
                <a:gridCol w="715315">
                  <a:extLst>
                    <a:ext uri="{9D8B030D-6E8A-4147-A177-3AD203B41FA5}">
                      <a16:colId xmlns:a16="http://schemas.microsoft.com/office/drawing/2014/main" val="1505066220"/>
                    </a:ext>
                  </a:extLst>
                </a:gridCol>
                <a:gridCol w="700500">
                  <a:extLst>
                    <a:ext uri="{9D8B030D-6E8A-4147-A177-3AD203B41FA5}">
                      <a16:colId xmlns:a16="http://schemas.microsoft.com/office/drawing/2014/main" val="139966799"/>
                    </a:ext>
                  </a:extLst>
                </a:gridCol>
                <a:gridCol w="699676">
                  <a:extLst>
                    <a:ext uri="{9D8B030D-6E8A-4147-A177-3AD203B41FA5}">
                      <a16:colId xmlns:a16="http://schemas.microsoft.com/office/drawing/2014/main" val="3576861782"/>
                    </a:ext>
                  </a:extLst>
                </a:gridCol>
                <a:gridCol w="700500">
                  <a:extLst>
                    <a:ext uri="{9D8B030D-6E8A-4147-A177-3AD203B41FA5}">
                      <a16:colId xmlns:a16="http://schemas.microsoft.com/office/drawing/2014/main" val="3179984867"/>
                    </a:ext>
                  </a:extLst>
                </a:gridCol>
                <a:gridCol w="1166401">
                  <a:extLst>
                    <a:ext uri="{9D8B030D-6E8A-4147-A177-3AD203B41FA5}">
                      <a16:colId xmlns:a16="http://schemas.microsoft.com/office/drawing/2014/main" val="3484033532"/>
                    </a:ext>
                  </a:extLst>
                </a:gridCol>
              </a:tblGrid>
              <a:tr h="527875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Subsector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2011/12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2012/13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2013/14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2014/15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2015/16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2016/17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2017</a:t>
                      </a:r>
                      <a:r>
                        <a:rPr lang="en-ZA" sz="16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598589"/>
                  </a:ext>
                </a:extLst>
              </a:tr>
              <a:tr h="417801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Number of organisations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321027"/>
                  </a:ext>
                </a:extLst>
              </a:tr>
              <a:tr h="5619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Legal Services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1 655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1 735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1 751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1 772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1752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1688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2 058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611373"/>
                  </a:ext>
                </a:extLst>
              </a:tr>
              <a:tr h="7783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Private Security and Investigation Activities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982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975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966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991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960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971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1 292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632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1522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02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756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1: Sector Profile… 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</a:endParaRP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ZA" sz="2800" spc="15" dirty="0" smtClean="0">
                <a:latin typeface="+mn-lt"/>
              </a:rPr>
              <a:t>The m</a:t>
            </a:r>
            <a:r>
              <a:rPr lang="en-ZA" sz="2800" dirty="0" smtClean="0"/>
              <a:t>ajority </a:t>
            </a:r>
            <a:r>
              <a:rPr lang="en-ZA" sz="2800" dirty="0"/>
              <a:t>of employees (70%) are Service and Sales Workers, </a:t>
            </a:r>
            <a:r>
              <a:rPr lang="en-ZA" sz="2800" dirty="0" smtClean="0"/>
              <a:t>while Clerks </a:t>
            </a:r>
            <a:r>
              <a:rPr lang="en-ZA" sz="2800" dirty="0"/>
              <a:t>(9%) </a:t>
            </a:r>
            <a:r>
              <a:rPr lang="en-ZA" sz="2800" dirty="0" smtClean="0"/>
              <a:t>are the 2</a:t>
            </a:r>
            <a:r>
              <a:rPr lang="en-ZA" sz="2800" baseline="30000" dirty="0" smtClean="0"/>
              <a:t>nd</a:t>
            </a:r>
            <a:r>
              <a:rPr lang="en-ZA" sz="2800" dirty="0" smtClean="0"/>
              <a:t> largest </a:t>
            </a:r>
            <a:r>
              <a:rPr lang="en-ZA" sz="2800" dirty="0"/>
              <a:t>category, followed by Technicians and </a:t>
            </a:r>
            <a:r>
              <a:rPr lang="en-ZA" sz="2800" dirty="0" smtClean="0"/>
              <a:t>Associate Professionals </a:t>
            </a:r>
            <a:r>
              <a:rPr lang="en-ZA" sz="2800" dirty="0"/>
              <a:t>(6%). 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ZA" sz="2800" dirty="0" smtClean="0"/>
              <a:t>Categories </a:t>
            </a:r>
            <a:r>
              <a:rPr lang="en-ZA" sz="2800" dirty="0"/>
              <a:t>of Professionals, and Legislators, Senior Officials and Managers respectively constitute 5% and 4% of total employment. </a:t>
            </a:r>
            <a:endParaRPr lang="en-ZA" sz="2800" dirty="0" smtClean="0"/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ZA" sz="2800" spc="15" dirty="0" smtClean="0">
                <a:latin typeface="+mn-lt"/>
                <a:cs typeface="Arial Black"/>
              </a:rPr>
              <a:t>The sector is generally dominated by male employees (70%).</a:t>
            </a: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US" sz="20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15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348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1: Sector Profile… 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1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Total employment per subsector(%)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US" sz="20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700" y="1454150"/>
            <a:ext cx="60960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3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</a:t>
            </a:r>
            <a:r>
              <a:rPr lang="en-ZA" sz="2400" b="1" spc="15" dirty="0">
                <a:solidFill>
                  <a:srgbClr val="88754E"/>
                </a:solidFill>
                <a:latin typeface="Arial Black"/>
                <a:cs typeface="Arial Black"/>
              </a:rPr>
              <a:t>1: Sector Profile… </a:t>
            </a: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lvl="0" indent="0" algn="ctr"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lvl="0" indent="0" algn="ctr"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1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Organisations per size</a:t>
            </a:r>
          </a:p>
          <a:p>
            <a:pPr marL="0" lvl="0" indent="0" algn="ctr"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lvl="0" indent="0" algn="ctr"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US" sz="20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615181810"/>
              </p:ext>
            </p:extLst>
          </p:nvPr>
        </p:nvGraphicFramePr>
        <p:xfrm>
          <a:off x="1917700" y="1835150"/>
          <a:ext cx="5105400" cy="2264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0252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</a:t>
            </a:r>
            <a:r>
              <a:rPr lang="en-ZA" sz="2000" b="1" spc="15" dirty="0">
                <a:solidFill>
                  <a:srgbClr val="88754E"/>
                </a:solidFill>
                <a:latin typeface="Arial Black"/>
                <a:cs typeface="Arial Black"/>
              </a:rPr>
              <a:t>1: Sector Profile</a:t>
            </a: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… </a:t>
            </a:r>
          </a:p>
          <a:p>
            <a:pPr marL="0" lv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1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Employment by province  		Racial composition of the sector </a:t>
            </a:r>
          </a:p>
          <a:p>
            <a:pPr marL="0" lv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1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lv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1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lv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1400" b="1" spc="15" dirty="0">
                <a:solidFill>
                  <a:srgbClr val="88754E"/>
                </a:solidFill>
                <a:latin typeface="Arial Black"/>
                <a:cs typeface="Arial Black"/>
              </a:rPr>
              <a:t> </a:t>
            </a:r>
            <a:r>
              <a:rPr lang="en-ZA" sz="1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    </a:t>
            </a:r>
            <a:endParaRPr lang="en-ZA" sz="1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688480988"/>
              </p:ext>
            </p:extLst>
          </p:nvPr>
        </p:nvGraphicFramePr>
        <p:xfrm>
          <a:off x="927100" y="1377950"/>
          <a:ext cx="40386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807717730"/>
              </p:ext>
            </p:extLst>
          </p:nvPr>
        </p:nvGraphicFramePr>
        <p:xfrm>
          <a:off x="5499100" y="1377950"/>
          <a:ext cx="3065678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8013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2488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lv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</a:t>
            </a:r>
            <a:r>
              <a:rPr lang="en-ZA" sz="2400" b="1" spc="15" dirty="0">
                <a:solidFill>
                  <a:srgbClr val="88754E"/>
                </a:solidFill>
                <a:latin typeface="Arial Black"/>
                <a:cs typeface="Arial Black"/>
              </a:rPr>
              <a:t>1: Sector Profile</a:t>
            </a: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…</a:t>
            </a:r>
          </a:p>
          <a:p>
            <a:pPr marL="0" lv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1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Racial composition per subsector </a:t>
            </a:r>
            <a:endParaRPr lang="en-ZA" sz="1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599670044"/>
              </p:ext>
            </p:extLst>
          </p:nvPr>
        </p:nvGraphicFramePr>
        <p:xfrm>
          <a:off x="1536700" y="1793729"/>
          <a:ext cx="6324600" cy="2375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3412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822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2: 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Key </a:t>
            </a:r>
            <a:r>
              <a:rPr lang="en-ZA" sz="2000" b="1" spc="15" dirty="0">
                <a:solidFill>
                  <a:srgbClr val="88754E"/>
                </a:solidFill>
                <a:latin typeface="Arial Black"/>
                <a:cs typeface="Arial Black"/>
              </a:rPr>
              <a:t>s</a:t>
            </a: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kills  Issues in the Safety and Security Sector…</a:t>
            </a:r>
            <a:endParaRPr lang="en-ZA" sz="1800" b="1" spc="15" dirty="0" smtClean="0"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1800" b="1" spc="15" dirty="0" smtClean="0">
                <a:latin typeface="Arial Black"/>
                <a:ea typeface="Calibri"/>
                <a:cs typeface="Arial" panose="020B0604020202020204" pitchFamily="34" charset="0"/>
              </a:rPr>
              <a:t>Change drivers in the sector 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ZA" sz="2400" dirty="0"/>
              <a:t>The research suggests that factors such as globalisation and technological advancements are changing the patterns of crime, which impact on safety and security in South Africa. </a:t>
            </a:r>
            <a:endParaRPr lang="en-ZA" sz="2400" dirty="0" smtClean="0"/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ZA" sz="2400" dirty="0" smtClean="0"/>
              <a:t>This </a:t>
            </a:r>
            <a:r>
              <a:rPr lang="en-ZA" sz="2400" dirty="0"/>
              <a:t>compels role players in the criminal justice system and </a:t>
            </a:r>
            <a:r>
              <a:rPr lang="en-ZA" sz="2400" dirty="0" smtClean="0"/>
              <a:t>the </a:t>
            </a:r>
            <a:r>
              <a:rPr lang="en-ZA" sz="2400" dirty="0"/>
              <a:t>broader safety and security sector to re-define their focus to address the changing face of crime and re-aligning their objectives to serve national imperatives. </a:t>
            </a:r>
            <a:endParaRPr lang="en-ZA" sz="2400" dirty="0" smtClean="0"/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ZA" sz="2400" dirty="0" smtClean="0"/>
              <a:t>Other change drivers include population growth, unemployment, poverty, gender-based and domestic violence and, the generally growing rate of crime as well as the changing nature of crime all have skills planning implications in the sector. </a:t>
            </a:r>
            <a:endParaRPr lang="en-ZA" sz="2400" dirty="0"/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US" sz="20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36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665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2: 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Key Skills  Issues in the Safety and Security Sector</a:t>
            </a:r>
          </a:p>
          <a:p>
            <a:pPr marL="0" indent="0">
              <a:buNone/>
            </a:pPr>
            <a:r>
              <a:rPr lang="x-none" sz="2800" b="1" dirty="0"/>
              <a:t>Alignment with National strategies and </a:t>
            </a:r>
            <a:r>
              <a:rPr lang="x-none" sz="2800" b="1" dirty="0" smtClean="0"/>
              <a:t>Plan</a:t>
            </a:r>
            <a:r>
              <a:rPr lang="en-ZA" sz="2800" b="1" dirty="0" smtClean="0"/>
              <a:t>s</a:t>
            </a:r>
            <a:r>
              <a:rPr lang="x-none" sz="2800" b="1" dirty="0" smtClean="0"/>
              <a:t> </a:t>
            </a:r>
            <a:endParaRPr lang="en-ZA" sz="2800" b="1" dirty="0"/>
          </a:p>
          <a:p>
            <a:pPr marL="0" indent="0">
              <a:spcBef>
                <a:spcPts val="0"/>
              </a:spcBef>
              <a:buNone/>
            </a:pPr>
            <a:endParaRPr lang="en-ZA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ZA" dirty="0" smtClean="0"/>
              <a:t>Consideration </a:t>
            </a:r>
            <a:r>
              <a:rPr lang="en-ZA" dirty="0"/>
              <a:t>was given to the changes in national </a:t>
            </a:r>
            <a:r>
              <a:rPr lang="en-ZA" dirty="0" smtClean="0"/>
              <a:t>legislation. policies </a:t>
            </a:r>
            <a:r>
              <a:rPr lang="en-ZA" dirty="0"/>
              <a:t>and strategies </a:t>
            </a:r>
            <a:r>
              <a:rPr lang="en-ZA" dirty="0" smtClean="0"/>
              <a:t>during the development of the SSP.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dirty="0" smtClean="0"/>
              <a:t>This approach to crafting the SSP an essential because </a:t>
            </a:r>
            <a:r>
              <a:rPr lang="en-ZA" dirty="0"/>
              <a:t>skills development </a:t>
            </a:r>
            <a:r>
              <a:rPr lang="en-ZA" dirty="0" smtClean="0"/>
              <a:t>initiatives are </a:t>
            </a:r>
            <a:r>
              <a:rPr lang="en-ZA" dirty="0"/>
              <a:t>embedded in legislation and public policy. 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US" sz="20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35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439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3: 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Occupational Shortages and Skills Gaps</a:t>
            </a: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1400" b="1" spc="15" dirty="0" smtClean="0">
                <a:latin typeface="Arial Black"/>
                <a:ea typeface="Calibri"/>
                <a:cs typeface="Arial" panose="020B0604020202020204" pitchFamily="34" charset="0"/>
              </a:rPr>
              <a:t>Hard-to</a:t>
            </a:r>
            <a:r>
              <a:rPr lang="en-ZA" sz="1400" spc="15" dirty="0" smtClean="0">
                <a:latin typeface="Arial Black"/>
                <a:ea typeface="Calibri"/>
                <a:cs typeface="Arial" panose="020B0604020202020204" pitchFamily="34" charset="0"/>
              </a:rPr>
              <a:t>-fill-Vacanc</a:t>
            </a:r>
            <a:r>
              <a:rPr lang="en-ZA" sz="1400" b="1" spc="15" dirty="0" smtClean="0">
                <a:latin typeface="Arial Black"/>
                <a:ea typeface="Calibri"/>
                <a:cs typeface="Arial" panose="020B0604020202020204" pitchFamily="34" charset="0"/>
              </a:rPr>
              <a:t>ies per Occupation</a:t>
            </a: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ea typeface="Calibri"/>
                <a:cs typeface="Arial" panose="020B0604020202020204" pitchFamily="34" charset="0"/>
              </a:rPr>
              <a:t> </a:t>
            </a: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583259"/>
              </p:ext>
            </p:extLst>
          </p:nvPr>
        </p:nvGraphicFramePr>
        <p:xfrm>
          <a:off x="546100" y="1454151"/>
          <a:ext cx="7772399" cy="4708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463">
                  <a:extLst>
                    <a:ext uri="{9D8B030D-6E8A-4147-A177-3AD203B41FA5}">
                      <a16:colId xmlns:a16="http://schemas.microsoft.com/office/drawing/2014/main" val="43343492"/>
                    </a:ext>
                  </a:extLst>
                </a:gridCol>
                <a:gridCol w="3097954">
                  <a:extLst>
                    <a:ext uri="{9D8B030D-6E8A-4147-A177-3AD203B41FA5}">
                      <a16:colId xmlns:a16="http://schemas.microsoft.com/office/drawing/2014/main" val="35926138"/>
                    </a:ext>
                  </a:extLst>
                </a:gridCol>
                <a:gridCol w="1223581">
                  <a:extLst>
                    <a:ext uri="{9D8B030D-6E8A-4147-A177-3AD203B41FA5}">
                      <a16:colId xmlns:a16="http://schemas.microsoft.com/office/drawing/2014/main" val="4000008521"/>
                    </a:ext>
                  </a:extLst>
                </a:gridCol>
                <a:gridCol w="3150401">
                  <a:extLst>
                    <a:ext uri="{9D8B030D-6E8A-4147-A177-3AD203B41FA5}">
                      <a16:colId xmlns:a16="http://schemas.microsoft.com/office/drawing/2014/main" val="981747404"/>
                    </a:ext>
                  </a:extLst>
                </a:gridCol>
              </a:tblGrid>
              <a:tr h="7072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0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Hard-To-Fill Vacancies Per Occupation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OFO Code 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Reason(s)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extLst>
                  <a:ext uri="{0D108BD9-81ED-4DB2-BD59-A6C34878D82A}">
                    <a16:rowId xmlns:a16="http://schemas.microsoft.com/office/drawing/2014/main" val="4178614311"/>
                  </a:ext>
                </a:extLst>
              </a:tr>
              <a:tr h="8475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000">
                          <a:effectLst/>
                        </a:rPr>
                        <a:t>1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Security Guard 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2017-5414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Lack of skills</a:t>
                      </a:r>
                    </a:p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Lack of experience</a:t>
                      </a:r>
                    </a:p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Lack of  and knowledge 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extLst>
                  <a:ext uri="{0D108BD9-81ED-4DB2-BD59-A6C34878D82A}">
                    <a16:rowId xmlns:a16="http://schemas.microsoft.com/office/drawing/2014/main" val="1487236554"/>
                  </a:ext>
                </a:extLst>
              </a:tr>
              <a:tr h="5650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000">
                          <a:effectLst/>
                        </a:rPr>
                        <a:t>2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Counselling psychologist 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2017-263407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Lack of skills </a:t>
                      </a:r>
                    </a:p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Lack of experience 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extLst>
                  <a:ext uri="{0D108BD9-81ED-4DB2-BD59-A6C34878D82A}">
                    <a16:rowId xmlns:a16="http://schemas.microsoft.com/office/drawing/2014/main" val="2661689825"/>
                  </a:ext>
                </a:extLst>
              </a:tr>
              <a:tr h="2825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000">
                          <a:effectLst/>
                        </a:rPr>
                        <a:t>3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Plumbers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2017-642601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Lack of experience 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extLst>
                  <a:ext uri="{0D108BD9-81ED-4DB2-BD59-A6C34878D82A}">
                    <a16:rowId xmlns:a16="http://schemas.microsoft.com/office/drawing/2014/main" val="1321512199"/>
                  </a:ext>
                </a:extLst>
              </a:tr>
              <a:tr h="2825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000">
                          <a:effectLst/>
                        </a:rPr>
                        <a:t>4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Artisans Aide Building Trade 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2017-831301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Lack of experience 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extLst>
                  <a:ext uri="{0D108BD9-81ED-4DB2-BD59-A6C34878D82A}">
                    <a16:rowId xmlns:a16="http://schemas.microsoft.com/office/drawing/2014/main" val="2545613735"/>
                  </a:ext>
                </a:extLst>
              </a:tr>
              <a:tr h="2825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000">
                          <a:effectLst/>
                        </a:rPr>
                        <a:t>5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Human Resource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2017-441601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Lack of experience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extLst>
                  <a:ext uri="{0D108BD9-81ED-4DB2-BD59-A6C34878D82A}">
                    <a16:rowId xmlns:a16="http://schemas.microsoft.com/office/drawing/2014/main" val="4271659413"/>
                  </a:ext>
                </a:extLst>
              </a:tr>
              <a:tr h="3289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000">
                          <a:effectLst/>
                        </a:rPr>
                        <a:t>6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Labour Relations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2017-441604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Lack of experience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extLst>
                  <a:ext uri="{0D108BD9-81ED-4DB2-BD59-A6C34878D82A}">
                    <a16:rowId xmlns:a16="http://schemas.microsoft.com/office/drawing/2014/main" val="2286676931"/>
                  </a:ext>
                </a:extLst>
              </a:tr>
              <a:tr h="2825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000">
                          <a:effectLst/>
                        </a:rPr>
                        <a:t>7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Technicians (Alarms Installations) 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2017-3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Lack of skills and expertise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extLst>
                  <a:ext uri="{0D108BD9-81ED-4DB2-BD59-A6C34878D82A}">
                    <a16:rowId xmlns:a16="http://schemas.microsoft.com/office/drawing/2014/main" val="65945836"/>
                  </a:ext>
                </a:extLst>
              </a:tr>
              <a:tr h="5650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000">
                          <a:effectLst/>
                        </a:rPr>
                        <a:t>8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Facilitator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2017-235101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It’s not easy to find the right candidates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extLst>
                  <a:ext uri="{0D108BD9-81ED-4DB2-BD59-A6C34878D82A}">
                    <a16:rowId xmlns:a16="http://schemas.microsoft.com/office/drawing/2014/main" val="125954489"/>
                  </a:ext>
                </a:extLst>
              </a:tr>
              <a:tr h="5650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000">
                          <a:effectLst/>
                        </a:rPr>
                        <a:t>9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Attorney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2017-261101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u="none" strike="noStrike" dirty="0">
                          <a:effectLst/>
                        </a:rPr>
                        <a:t> 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It is difficult to find qualified people with skills to the job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80" marR="66780" marT="0" marB="0"/>
                </a:tc>
                <a:extLst>
                  <a:ext uri="{0D108BD9-81ED-4DB2-BD59-A6C34878D82A}">
                    <a16:rowId xmlns:a16="http://schemas.microsoft.com/office/drawing/2014/main" val="223859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71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520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18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3: 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18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Occupational Shortages and Skills Gaps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6557"/>
              </p:ext>
            </p:extLst>
          </p:nvPr>
        </p:nvGraphicFramePr>
        <p:xfrm>
          <a:off x="711720" y="1073150"/>
          <a:ext cx="8063981" cy="5347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3776">
                  <a:extLst>
                    <a:ext uri="{9D8B030D-6E8A-4147-A177-3AD203B41FA5}">
                      <a16:colId xmlns:a16="http://schemas.microsoft.com/office/drawing/2014/main" val="1426516416"/>
                    </a:ext>
                  </a:extLst>
                </a:gridCol>
                <a:gridCol w="527404">
                  <a:extLst>
                    <a:ext uri="{9D8B030D-6E8A-4147-A177-3AD203B41FA5}">
                      <a16:colId xmlns:a16="http://schemas.microsoft.com/office/drawing/2014/main" val="391694065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31479636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56791065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20027817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157361158"/>
                    </a:ext>
                  </a:extLst>
                </a:gridCol>
                <a:gridCol w="2286001">
                  <a:extLst>
                    <a:ext uri="{9D8B030D-6E8A-4147-A177-3AD203B41FA5}">
                      <a16:colId xmlns:a16="http://schemas.microsoft.com/office/drawing/2014/main" val="775301767"/>
                    </a:ext>
                  </a:extLst>
                </a:gridCol>
              </a:tblGrid>
              <a:tr h="278518">
                <a:tc rowSpan="6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Table 2018 SETA PIVOTAL LIST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No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OFO Code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Occupation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Specialisation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NQF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Intervention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extLst>
                  <a:ext uri="{0D108BD9-81ED-4DB2-BD59-A6C34878D82A}">
                    <a16:rowId xmlns:a16="http://schemas.microsoft.com/office/drawing/2014/main" val="2348555944"/>
                  </a:ext>
                </a:extLst>
              </a:tr>
              <a:tr h="511799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2017-541402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Alarms, Security or Surveillance Monitor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Alarms and Surveillance Monitoring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4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Alarms, Security or Surveillance Monitor (Learnership)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extLst>
                  <a:ext uri="{0D108BD9-81ED-4DB2-BD59-A6C34878D82A}">
                    <a16:rowId xmlns:a16="http://schemas.microsoft.com/office/drawing/2014/main" val="2731390692"/>
                  </a:ext>
                </a:extLst>
              </a:tr>
              <a:tr h="487105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2017-241104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Forensic Auditor/ Investigator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-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Certificate cybercrime investigation 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extLst>
                  <a:ext uri="{0D108BD9-81ED-4DB2-BD59-A6C34878D82A}">
                    <a16:rowId xmlns:a16="http://schemas.microsoft.com/office/drawing/2014/main" val="2997145193"/>
                  </a:ext>
                </a:extLst>
              </a:tr>
              <a:tr h="129894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2017-261101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Attorney 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Bookkeeping 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Apply accounting skills in an attorney's books of account (Skills Programme). This is a unit standard under National Certificate: Attorneys Practice.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extLst>
                  <a:ext uri="{0D108BD9-81ED-4DB2-BD59-A6C34878D82A}">
                    <a16:rowId xmlns:a16="http://schemas.microsoft.com/office/drawing/2014/main" val="2824581066"/>
                  </a:ext>
                </a:extLst>
              </a:tr>
              <a:tr h="2435525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2017-263507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Social Worker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Forensic/Health Care/Clinical Social Worker 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 </a:t>
                      </a:r>
                      <a:endParaRPr lang="en-ZA" sz="11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 </a:t>
                      </a:r>
                      <a:endParaRPr lang="en-ZA" sz="11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 </a:t>
                      </a:r>
                      <a:endParaRPr lang="en-ZA" sz="11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 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Certificate Forensic Examinations </a:t>
                      </a:r>
                      <a:endParaRPr lang="en-ZA" sz="110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Higher Cert in Forensic Examinations </a:t>
                      </a:r>
                      <a:endParaRPr lang="en-ZA" sz="110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Diploma: Criminal Justice &amp; Forensic Auditing </a:t>
                      </a:r>
                      <a:endParaRPr lang="en-ZA" sz="110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Diploma: Forensic Nursing </a:t>
                      </a:r>
                      <a:endParaRPr lang="en-ZA" sz="110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Forensic Investigations </a:t>
                      </a:r>
                      <a:endParaRPr lang="en-ZA" sz="110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Bachelor of Art in Forensic Science &amp; Technology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extLst>
                  <a:ext uri="{0D108BD9-81ED-4DB2-BD59-A6C34878D82A}">
                    <a16:rowId xmlns:a16="http://schemas.microsoft.com/office/drawing/2014/main" val="3340939493"/>
                  </a:ext>
                </a:extLst>
              </a:tr>
              <a:tr h="32473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ZA" sz="1100">
                          <a:effectLst/>
                        </a:rPr>
                        <a:t>2017-652203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US" sz="1100" kern="1200">
                          <a:effectLst/>
                        </a:rPr>
                        <a:t>Locksmith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Locksmith </a:t>
                      </a:r>
                      <a:endParaRPr lang="en-ZA" sz="11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(Key Cutter) 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Learnership 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79" marR="19179" marT="0" marB="0"/>
                </a:tc>
                <a:extLst>
                  <a:ext uri="{0D108BD9-81ED-4DB2-BD59-A6C34878D82A}">
                    <a16:rowId xmlns:a16="http://schemas.microsoft.com/office/drawing/2014/main" val="2195332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71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680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16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3 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16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Occupational Shortages and Skills Gaps</a:t>
            </a: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ZA" sz="2400" b="1" spc="15" dirty="0">
              <a:solidFill>
                <a:srgbClr val="88754E"/>
              </a:solidFill>
              <a:latin typeface="Arial Black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ZA" sz="1800" b="1" i="1" dirty="0" smtClean="0"/>
          </a:p>
          <a:p>
            <a:pPr marL="0" indent="0">
              <a:buNone/>
            </a:pPr>
            <a:endParaRPr lang="en-ZA" sz="1800" b="1" i="1" dirty="0"/>
          </a:p>
          <a:p>
            <a:pPr marL="0" indent="0">
              <a:buNone/>
            </a:pPr>
            <a:endParaRPr lang="en-ZA" sz="1800" b="1" i="1" dirty="0" smtClean="0"/>
          </a:p>
          <a:p>
            <a:pPr marL="0" indent="0">
              <a:buNone/>
            </a:pPr>
            <a:r>
              <a:rPr lang="x-none" sz="1800" b="1" i="1" dirty="0" smtClean="0"/>
              <a:t>New </a:t>
            </a:r>
            <a:r>
              <a:rPr lang="x-none" sz="1800" b="1" i="1" dirty="0"/>
              <a:t>and emerging </a:t>
            </a:r>
            <a:r>
              <a:rPr lang="x-none" sz="1800" b="1" i="1" dirty="0" smtClean="0"/>
              <a:t>occupations</a:t>
            </a:r>
            <a:endParaRPr lang="en-ZA" sz="1800" b="1" i="1" dirty="0" smtClean="0"/>
          </a:p>
          <a:p>
            <a:pPr marL="0" indent="0">
              <a:spcBef>
                <a:spcPts val="0"/>
              </a:spcBef>
              <a:buNone/>
            </a:pPr>
            <a:endParaRPr lang="en-ZA" sz="1800" dirty="0" smtClean="0"/>
          </a:p>
          <a:p>
            <a:r>
              <a:rPr lang="en-ZA" sz="1800" dirty="0" smtClean="0"/>
              <a:t> Cybercrime specialist ;Crime analysts; </a:t>
            </a:r>
            <a:r>
              <a:rPr lang="en-ZA" sz="1800" dirty="0"/>
              <a:t>Private investigators,</a:t>
            </a:r>
            <a:endParaRPr lang="en-ZA" sz="1800" dirty="0" smtClean="0"/>
          </a:p>
          <a:p>
            <a:r>
              <a:rPr lang="en-ZA" sz="1800" dirty="0" smtClean="0"/>
              <a:t>Client experience experts;  Access Control technicians; Psychologists. </a:t>
            </a:r>
          </a:p>
          <a:p>
            <a:pPr marL="0" indent="0">
              <a:buNone/>
            </a:pPr>
            <a:endParaRPr lang="en-ZA" sz="18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18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838063"/>
              </p:ext>
            </p:extLst>
          </p:nvPr>
        </p:nvGraphicFramePr>
        <p:xfrm>
          <a:off x="106578" y="994400"/>
          <a:ext cx="8973922" cy="4056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86961">
                  <a:extLst>
                    <a:ext uri="{9D8B030D-6E8A-4147-A177-3AD203B41FA5}">
                      <a16:colId xmlns:a16="http://schemas.microsoft.com/office/drawing/2014/main" val="1407093314"/>
                    </a:ext>
                  </a:extLst>
                </a:gridCol>
                <a:gridCol w="4486961">
                  <a:extLst>
                    <a:ext uri="{9D8B030D-6E8A-4147-A177-3AD203B41FA5}">
                      <a16:colId xmlns:a16="http://schemas.microsoft.com/office/drawing/2014/main" val="676018270"/>
                    </a:ext>
                  </a:extLst>
                </a:gridCol>
              </a:tblGrid>
              <a:tr h="5225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Broad Occupational Levels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</a:rPr>
                        <a:t>The Three Most Common Skills Gaps per Broad Occupational Levels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208844"/>
                  </a:ext>
                </a:extLst>
              </a:tr>
              <a:tr h="783771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Senior </a:t>
                      </a:r>
                      <a:r>
                        <a:rPr lang="en-ZA" sz="1800" dirty="0" smtClean="0">
                          <a:effectLst/>
                        </a:rPr>
                        <a:t>Level</a:t>
                      </a:r>
                      <a:r>
                        <a:rPr lang="en-ZA" sz="1800" baseline="0" dirty="0" smtClean="0">
                          <a:effectLst/>
                        </a:rPr>
                        <a:t>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</a:rPr>
                        <a:t>(Managers </a:t>
                      </a:r>
                      <a:r>
                        <a:rPr lang="en-ZA" sz="1800" dirty="0">
                          <a:effectLst/>
                        </a:rPr>
                        <a:t>and Professionals)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ZA" sz="1800" dirty="0">
                          <a:effectLst/>
                        </a:rPr>
                        <a:t>Leadership and management skills (including planning, project management and marketing skills)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4405393"/>
                  </a:ext>
                </a:extLst>
              </a:tr>
              <a:tr h="26125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ZA" sz="1800" dirty="0">
                          <a:effectLst/>
                        </a:rPr>
                        <a:t>Communication skills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5309502"/>
                  </a:ext>
                </a:extLst>
              </a:tr>
              <a:tr h="49023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ZA" sz="1800" dirty="0">
                          <a:effectLst/>
                        </a:rPr>
                        <a:t>Computer literacy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9943047"/>
                  </a:ext>
                </a:extLst>
              </a:tr>
              <a:tr h="261257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Mid-level </a:t>
                      </a:r>
                      <a:endParaRPr lang="en-ZA" sz="18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</a:rPr>
                        <a:t>(</a:t>
                      </a:r>
                      <a:r>
                        <a:rPr lang="en-ZA" sz="1800" dirty="0">
                          <a:effectLst/>
                        </a:rPr>
                        <a:t>Technicians, Artisans, Clerical)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 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ZA" sz="1800" dirty="0">
                          <a:effectLst/>
                        </a:rPr>
                        <a:t>Computer literacy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1640327"/>
                  </a:ext>
                </a:extLst>
              </a:tr>
              <a:tr h="26125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1800" dirty="0">
                          <a:effectLst/>
                        </a:rPr>
                        <a:t>Communication skills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8590511"/>
                  </a:ext>
                </a:extLst>
              </a:tr>
              <a:tr h="26125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1800" dirty="0">
                          <a:effectLst/>
                        </a:rPr>
                        <a:t>Work ethic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7281508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Lower-level </a:t>
                      </a:r>
                      <a:endParaRPr lang="en-ZA" sz="18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</a:rPr>
                        <a:t>(</a:t>
                      </a:r>
                      <a:r>
                        <a:rPr lang="en-ZA" sz="1800" dirty="0">
                          <a:effectLst/>
                        </a:rPr>
                        <a:t>Plant Operators and Elementary)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1800" dirty="0">
                          <a:effectLst/>
                        </a:rPr>
                        <a:t>Qualifications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3156339"/>
                  </a:ext>
                </a:extLst>
              </a:tr>
              <a:tr h="261257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 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1800" dirty="0">
                          <a:effectLst/>
                        </a:rPr>
                        <a:t>Skills (entry level)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8151605"/>
                  </a:ext>
                </a:extLst>
              </a:tr>
              <a:tr h="26125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1800" dirty="0">
                          <a:effectLst/>
                        </a:rPr>
                        <a:t>Basic computer literacy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105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866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988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3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Occupational Shortages and Skills Gaps</a:t>
            </a:r>
            <a:endParaRPr lang="en-ZA" sz="2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>
              <a:buNone/>
            </a:pPr>
            <a:endParaRPr lang="en-ZA" sz="2400" b="1" dirty="0" smtClean="0"/>
          </a:p>
          <a:p>
            <a:pPr marL="0" indent="0">
              <a:buNone/>
            </a:pPr>
            <a:r>
              <a:rPr lang="x-none" sz="2400" b="1" dirty="0" smtClean="0"/>
              <a:t>New </a:t>
            </a:r>
            <a:r>
              <a:rPr lang="x-none" sz="2400" b="1" dirty="0"/>
              <a:t>and emerging </a:t>
            </a:r>
            <a:r>
              <a:rPr lang="en-ZA" sz="2400" b="1" dirty="0"/>
              <a:t> top up </a:t>
            </a:r>
            <a:r>
              <a:rPr lang="en-ZA" sz="2400" b="1" dirty="0" smtClean="0"/>
              <a:t>skills</a:t>
            </a:r>
          </a:p>
          <a:p>
            <a:pPr marL="0" indent="0">
              <a:spcBef>
                <a:spcPts val="0"/>
              </a:spcBef>
              <a:buNone/>
            </a:pPr>
            <a:endParaRPr lang="en-ZA" sz="2400" b="1" dirty="0"/>
          </a:p>
          <a:p>
            <a:r>
              <a:rPr lang="en-ZA" sz="2400" dirty="0" smtClean="0"/>
              <a:t> Technical skills</a:t>
            </a:r>
          </a:p>
          <a:p>
            <a:r>
              <a:rPr lang="en-ZA" sz="2400" dirty="0"/>
              <a:t>M</a:t>
            </a:r>
            <a:r>
              <a:rPr lang="en-ZA" sz="2400" dirty="0" smtClean="0"/>
              <a:t>anagement </a:t>
            </a:r>
            <a:r>
              <a:rPr lang="en-ZA" sz="2400" dirty="0"/>
              <a:t>(and leadership</a:t>
            </a:r>
            <a:r>
              <a:rPr lang="en-ZA" sz="2400" dirty="0" smtClean="0"/>
              <a:t>) skills</a:t>
            </a:r>
            <a:endParaRPr lang="en-ZA" sz="2400" dirty="0"/>
          </a:p>
          <a:p>
            <a:r>
              <a:rPr lang="en-ZA" sz="2400" dirty="0" smtClean="0"/>
              <a:t>Marketing skills,</a:t>
            </a:r>
          </a:p>
          <a:p>
            <a:r>
              <a:rPr lang="en-ZA" sz="2400" dirty="0"/>
              <a:t>I</a:t>
            </a:r>
            <a:r>
              <a:rPr lang="en-ZA" sz="2400" dirty="0" smtClean="0"/>
              <a:t>nvestigation skills</a:t>
            </a:r>
          </a:p>
          <a:p>
            <a:r>
              <a:rPr lang="en-ZA" sz="2400" dirty="0" smtClean="0"/>
              <a:t>Team </a:t>
            </a:r>
            <a:r>
              <a:rPr lang="en-ZA" sz="2400" dirty="0"/>
              <a:t>building </a:t>
            </a:r>
            <a:r>
              <a:rPr lang="en-ZA" sz="2400" dirty="0" smtClean="0"/>
              <a:t>skills</a:t>
            </a:r>
            <a:endParaRPr lang="en-ZA" sz="2400" dirty="0"/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05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664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3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 Occupational Shortages and Skills Gaps</a:t>
            </a:r>
          </a:p>
          <a:p>
            <a:pPr marL="0" indent="0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16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 PIVOTAL List – Top Ten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618125"/>
              </p:ext>
            </p:extLst>
          </p:nvPr>
        </p:nvGraphicFramePr>
        <p:xfrm>
          <a:off x="546100" y="1530347"/>
          <a:ext cx="8018679" cy="4557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8397">
                  <a:extLst>
                    <a:ext uri="{9D8B030D-6E8A-4147-A177-3AD203B41FA5}">
                      <a16:colId xmlns:a16="http://schemas.microsoft.com/office/drawing/2014/main" val="753665761"/>
                    </a:ext>
                  </a:extLst>
                </a:gridCol>
                <a:gridCol w="2500946">
                  <a:extLst>
                    <a:ext uri="{9D8B030D-6E8A-4147-A177-3AD203B41FA5}">
                      <a16:colId xmlns:a16="http://schemas.microsoft.com/office/drawing/2014/main" val="3352379090"/>
                    </a:ext>
                  </a:extLst>
                </a:gridCol>
                <a:gridCol w="2004668">
                  <a:extLst>
                    <a:ext uri="{9D8B030D-6E8A-4147-A177-3AD203B41FA5}">
                      <a16:colId xmlns:a16="http://schemas.microsoft.com/office/drawing/2014/main" val="3786869488"/>
                    </a:ext>
                  </a:extLst>
                </a:gridCol>
                <a:gridCol w="2004668">
                  <a:extLst>
                    <a:ext uri="{9D8B030D-6E8A-4147-A177-3AD203B41FA5}">
                      <a16:colId xmlns:a16="http://schemas.microsoft.com/office/drawing/2014/main" val="473437045"/>
                    </a:ext>
                  </a:extLst>
                </a:gridCol>
              </a:tblGrid>
              <a:tr h="529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OFO Code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Occupation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(Scare Skills)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Specialisation 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Alternative Title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Intervention Planned by the SETA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134582507"/>
                  </a:ext>
                </a:extLst>
              </a:tr>
              <a:tr h="2649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2017-541401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Security Guard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Learnership (Bursary)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1340429692"/>
                  </a:ext>
                </a:extLst>
              </a:tr>
              <a:tr h="5298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2017-222108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Registered Nurse (Medical) 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Professional Nurse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(Primary Health Care)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National Certificate / Diploma (Bursary)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764903482"/>
                  </a:ext>
                </a:extLst>
              </a:tr>
              <a:tr h="5298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2017-235101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Education or Training Advisor 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Executive Management Development Programme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583338175"/>
                  </a:ext>
                </a:extLst>
              </a:tr>
              <a:tr h="5838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2017-541402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Alarms, Security or Surveillance Monitor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-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Firearm Competency Training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2844672200"/>
                  </a:ext>
                </a:extLst>
              </a:tr>
              <a:tr h="5298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2017-226201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Hospital Pharmacist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Clinical Pharmacist &amp; Health Service Pharmacist 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Bursary (Degree)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997248252"/>
                  </a:ext>
                </a:extLst>
              </a:tr>
              <a:tr h="5298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2017-263403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Organisational Psychologist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Advanced Level Psychology /Degree/Bursary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1073832602"/>
                  </a:ext>
                </a:extLst>
              </a:tr>
              <a:tr h="2649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2017-143904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Security Services Manager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Diploma/Degree ( Bursary)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1368463156"/>
                  </a:ext>
                </a:extLst>
              </a:tr>
              <a:tr h="2649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2017-311301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Electrical Engineering Technician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Degree ( Bursary)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4232699868"/>
                  </a:ext>
                </a:extLst>
              </a:tr>
              <a:tr h="2649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2017-351101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Computer Operator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Diploma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392412509"/>
                  </a:ext>
                </a:extLst>
              </a:tr>
              <a:tr h="2649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2017-541201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Traffic Officer 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Law Enforcement Officer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Learnership 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581" marR="24581" marT="0" marB="0"/>
                </a:tc>
                <a:extLst>
                  <a:ext uri="{0D108BD9-81ED-4DB2-BD59-A6C34878D82A}">
                    <a16:rowId xmlns:a16="http://schemas.microsoft.com/office/drawing/2014/main" val="1278725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859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622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3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 Occupational Shortages and Skills Gaps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571806"/>
              </p:ext>
            </p:extLst>
          </p:nvPr>
        </p:nvGraphicFramePr>
        <p:xfrm>
          <a:off x="1308097" y="1270016"/>
          <a:ext cx="6553202" cy="49457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6601">
                  <a:extLst>
                    <a:ext uri="{9D8B030D-6E8A-4147-A177-3AD203B41FA5}">
                      <a16:colId xmlns:a16="http://schemas.microsoft.com/office/drawing/2014/main" val="763034142"/>
                    </a:ext>
                  </a:extLst>
                </a:gridCol>
                <a:gridCol w="1665194">
                  <a:extLst>
                    <a:ext uri="{9D8B030D-6E8A-4147-A177-3AD203B41FA5}">
                      <a16:colId xmlns:a16="http://schemas.microsoft.com/office/drawing/2014/main" val="1907998889"/>
                    </a:ext>
                  </a:extLst>
                </a:gridCol>
                <a:gridCol w="1611407">
                  <a:extLst>
                    <a:ext uri="{9D8B030D-6E8A-4147-A177-3AD203B41FA5}">
                      <a16:colId xmlns:a16="http://schemas.microsoft.com/office/drawing/2014/main" val="1873490705"/>
                    </a:ext>
                  </a:extLst>
                </a:gridCol>
              </a:tblGrid>
              <a:tr h="304819">
                <a:tc rowSpan="2"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 dirty="0">
                          <a:effectLst/>
                        </a:rPr>
                        <a:t>SASSETA Intervention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No. of Projects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628223"/>
                  </a:ext>
                </a:extLst>
              </a:tr>
              <a:tr h="268311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b="1" kern="1400" spc="50" dirty="0">
                          <a:effectLst/>
                        </a:rPr>
                        <a:t>2016/17</a:t>
                      </a:r>
                      <a:endParaRPr lang="en-Z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b="1" kern="1400" spc="50" dirty="0">
                          <a:effectLst/>
                        </a:rPr>
                        <a:t>2017/18</a:t>
                      </a:r>
                      <a:endParaRPr lang="en-Z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1820333102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Adult Education and Training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1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2488983590"/>
                  </a:ext>
                </a:extLst>
              </a:tr>
              <a:tr h="27816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Artisan Development (various interventions)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19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12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2529835492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Bursaries: Employed 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14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37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3507281593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Internships 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05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17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4109307359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WIL Internships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7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3411098157"/>
                  </a:ext>
                </a:extLst>
              </a:tr>
              <a:tr h="27816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Learnerships: Employed (Various interventions)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35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99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3864004999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Learnerships: Unemployed 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61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82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2650916900"/>
                  </a:ext>
                </a:extLst>
              </a:tr>
              <a:tr h="465434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Skills programmes: Unemployed </a:t>
                      </a:r>
                      <a:endParaRPr lang="en-ZA" sz="1200" dirty="0">
                        <a:effectLst/>
                      </a:endParaRPr>
                    </a:p>
                    <a:p>
                      <a:pPr marL="45720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(Various interventions)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25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 dirty="0">
                          <a:effectLst/>
                        </a:rPr>
                        <a:t>48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1317048873"/>
                  </a:ext>
                </a:extLst>
              </a:tr>
              <a:tr h="465434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Skills programmes: Employed </a:t>
                      </a:r>
                      <a:endParaRPr lang="en-ZA" sz="1200" dirty="0">
                        <a:effectLst/>
                      </a:endParaRPr>
                    </a:p>
                    <a:p>
                      <a:pPr marL="45720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(Various interventions)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50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92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2048327464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TVET Graduate Placement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7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9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1635055937"/>
                  </a:ext>
                </a:extLst>
              </a:tr>
              <a:tr h="27816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WIL-TVET Graduate Placement (Various interventions)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 dirty="0">
                          <a:effectLst/>
                        </a:rPr>
                        <a:t>3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4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2457804678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University Placements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1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24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215435926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Internship Candidate Attorney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10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4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787334998"/>
                  </a:ext>
                </a:extLst>
              </a:tr>
              <a:tr h="27816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WIL-University Graduate (Candidate Attorneys)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 dirty="0">
                          <a:effectLst/>
                        </a:rPr>
                        <a:t>3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857557503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NGO Skills programmes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1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3961175756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100"/>
                        <a:buFont typeface="+mj-lt"/>
                        <a:buNone/>
                      </a:pPr>
                      <a:r>
                        <a:rPr lang="en-US" sz="1200" kern="1400" spc="50" dirty="0">
                          <a:effectLst/>
                        </a:rPr>
                        <a:t>Non-PIVOTAL: TVET Placement 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 dirty="0">
                          <a:effectLst/>
                        </a:rPr>
                        <a:t>1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kern="1400" spc="50">
                          <a:effectLst/>
                        </a:rPr>
                        <a:t>-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1658288519"/>
                  </a:ext>
                </a:extLst>
              </a:tr>
              <a:tr h="139081">
                <a:tc>
                  <a:txBody>
                    <a:bodyPr/>
                    <a:lstStyle/>
                    <a:p>
                      <a:pPr marL="457200" algn="just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400" spc="50" dirty="0">
                          <a:effectLst/>
                        </a:rPr>
                        <a:t>TOTAL</a:t>
                      </a:r>
                      <a:endParaRPr lang="en-Z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b="1" kern="1400" spc="50" dirty="0">
                          <a:effectLst/>
                        </a:rPr>
                        <a:t>234</a:t>
                      </a:r>
                      <a:endParaRPr lang="en-Z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ZA" sz="1200" b="1" kern="1400" spc="50" dirty="0">
                          <a:effectLst/>
                        </a:rPr>
                        <a:t>435</a:t>
                      </a:r>
                      <a:endParaRPr lang="en-Z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71" marR="37571" marT="0" marB="0"/>
                </a:tc>
                <a:extLst>
                  <a:ext uri="{0D108BD9-81ED-4DB2-BD59-A6C34878D82A}">
                    <a16:rowId xmlns:a16="http://schemas.microsoft.com/office/drawing/2014/main" val="1217738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4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61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Chapter 3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 Occupational Shortages and Skills Gaps</a:t>
            </a: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400" b="1" spc="15" dirty="0" smtClean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190695200"/>
              </p:ext>
            </p:extLst>
          </p:nvPr>
        </p:nvGraphicFramePr>
        <p:xfrm>
          <a:off x="622300" y="1225550"/>
          <a:ext cx="76962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908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2400" b="1" spc="15" dirty="0" smtClean="0">
                <a:latin typeface="Arial Black"/>
                <a:cs typeface="Arial Black"/>
              </a:rPr>
              <a:t>Chapter 4</a:t>
            </a:r>
            <a:endParaRPr lang="en-ZA" sz="2400" b="1" spc="15" dirty="0">
              <a:latin typeface="Arial Black"/>
              <a:cs typeface="Arial Black"/>
            </a:endParaRP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r>
              <a:rPr lang="en-ZA" sz="2000" b="1" spc="15" dirty="0" smtClean="0">
                <a:latin typeface="Arial Black"/>
                <a:cs typeface="Arial Black"/>
              </a:rPr>
              <a:t>Sector Partnerships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endParaRPr lang="en-ZA" sz="2000" b="1" spc="15" dirty="0" smtClean="0">
              <a:latin typeface="Arial Black"/>
              <a:cs typeface="Arial Black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In recognition of the broad mandate of each SETA in skills development, and in order to better meet its strategic objectives, it becomes a critical part of the service delivery model to form partnerships with other entities within and across its sector of operation. 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en-ZA" alt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SASSETA has established partnerships with Universities, Technical and Vocational Education and Training Colleges (TVET Colleges) and other strategic partners who it anticipates can positively impact on its service delivery. </a:t>
            </a:r>
          </a:p>
          <a:p>
            <a:pPr marL="0" lvl="0" indent="0">
              <a:spcBef>
                <a:spcPct val="0"/>
              </a:spcBef>
              <a:buNone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SASSETA’s model of partnerships is predominance </a:t>
            </a:r>
            <a:r>
              <a:rPr lang="en-ZA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of MoU </a:t>
            </a: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formations. However, a </a:t>
            </a:r>
            <a:r>
              <a:rPr lang="en-ZA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new way of looking at partnership structures needs to be </a:t>
            </a: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considered.</a:t>
            </a:r>
          </a:p>
          <a:p>
            <a:pPr marL="0" lvl="0" indent="0">
              <a:spcBef>
                <a:spcPct val="0"/>
              </a:spcBef>
              <a:buNone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Partnership coordination, monitoring and evaluation mechanisms must be strengthened to ensure delivery on targets and objectives</a:t>
            </a: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72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861300" y="6034183"/>
            <a:ext cx="7034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694" y="297006"/>
            <a:ext cx="8715375" cy="470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en-ZA" sz="2400" b="1" spc="15" dirty="0">
                <a:solidFill>
                  <a:srgbClr val="88754E"/>
                </a:solidFill>
                <a:latin typeface="Arial Black"/>
                <a:cs typeface="Arial Black"/>
              </a:rPr>
              <a:t>Chapter </a:t>
            </a:r>
            <a:r>
              <a:rPr lang="en-ZA" sz="24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5</a:t>
            </a:r>
            <a:endParaRPr lang="en-ZA" sz="2400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1000"/>
              </a:spcAft>
              <a:buNone/>
              <a:tabLst>
                <a:tab pos="457200" algn="l"/>
              </a:tabLst>
              <a:defRPr/>
            </a:pPr>
            <a:r>
              <a:rPr lang="x-none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Sector </a:t>
            </a: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S</a:t>
            </a:r>
            <a:r>
              <a:rPr lang="x-none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kills </a:t>
            </a: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P</a:t>
            </a:r>
            <a:r>
              <a:rPr lang="x-none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riority </a:t>
            </a:r>
            <a:r>
              <a:rPr lang="en-ZA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A</a:t>
            </a:r>
            <a:r>
              <a:rPr lang="x-none" sz="2000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ctions</a:t>
            </a:r>
            <a:endParaRPr lang="en-ZA" sz="20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  <a:defRPr/>
            </a:pPr>
            <a:endParaRPr lang="en-ZA" sz="2000" b="1" spc="15" dirty="0" smtClean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>
              <a:spcBef>
                <a:spcPct val="0"/>
              </a:spcBef>
              <a:spcAft>
                <a:spcPts val="1800"/>
              </a:spcAft>
              <a:buNone/>
            </a:pP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SASSETA has identified five skills priority actions, namely: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Strengthening </a:t>
            </a:r>
            <a:r>
              <a:rPr lang="en-ZA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partnership with sector training institutions and </a:t>
            </a: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academy.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Professionalisation </a:t>
            </a:r>
            <a:r>
              <a:rPr lang="en-ZA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and transformation of the </a:t>
            </a: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sector.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Information </a:t>
            </a:r>
            <a:r>
              <a:rPr lang="en-ZA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communication and technology (</a:t>
            </a: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ICT).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Technical </a:t>
            </a:r>
            <a:r>
              <a:rPr lang="en-ZA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and specialised skills </a:t>
            </a:r>
            <a:endParaRPr lang="en-ZA" sz="20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Building active </a:t>
            </a:r>
            <a:r>
              <a:rPr lang="en-ZA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citizenry.</a:t>
            </a: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74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785100" y="5873750"/>
            <a:ext cx="779678" cy="75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6695" y="604520"/>
            <a:ext cx="8549006" cy="4334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tabLst>
                <a:tab pos="457200" algn="l"/>
              </a:tabLst>
              <a:defRPr/>
            </a:pPr>
            <a:r>
              <a:rPr lang="en-ZA" sz="2000" b="1" spc="15" dirty="0" smtClean="0">
                <a:solidFill>
                  <a:srgbClr val="88754E"/>
                </a:solidFill>
                <a:latin typeface="Arial Black"/>
                <a:ea typeface="+mj-ea"/>
                <a:cs typeface="Arial Black"/>
              </a:rPr>
              <a:t>Conclusion</a:t>
            </a:r>
          </a:p>
          <a:p>
            <a:pPr algn="ctr">
              <a:spcAft>
                <a:spcPts val="1000"/>
              </a:spcAft>
              <a:tabLst>
                <a:tab pos="457200" algn="l"/>
              </a:tabLst>
              <a:defRPr/>
            </a:pPr>
            <a:endParaRPr lang="en-ZA" sz="2000" b="1" spc="15" dirty="0" smtClean="0">
              <a:solidFill>
                <a:srgbClr val="88754E"/>
              </a:solidFill>
              <a:latin typeface="Arial Black"/>
              <a:ea typeface="+mj-ea"/>
              <a:cs typeface="Arial Black"/>
            </a:endParaRPr>
          </a:p>
          <a:p>
            <a:pPr marL="342900" indent="-342900" algn="just">
              <a:spcAft>
                <a:spcPts val="1000"/>
              </a:spcAft>
              <a:buFont typeface="Wingdings"/>
              <a:buChar char=""/>
              <a:tabLst>
                <a:tab pos="457200" algn="l"/>
              </a:tabLst>
              <a:defRPr/>
            </a:pPr>
            <a:r>
              <a:rPr lang="en-GB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Skills development should be differentiated (rather than be a one size fits all) according to the business settings.</a:t>
            </a:r>
            <a:r>
              <a:rPr lang="en-U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endParaRPr lang="en-ZA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1000"/>
              </a:spcAft>
              <a:buFont typeface="Wingdings"/>
              <a:buChar char=""/>
              <a:tabLst>
                <a:tab pos="457200" algn="l"/>
              </a:tabLst>
              <a:defRPr/>
            </a:pPr>
            <a:r>
              <a:rPr lang="en-GB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There </a:t>
            </a:r>
            <a:r>
              <a:rPr lang="en-GB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is growing recognition that the industries </a:t>
            </a:r>
            <a:r>
              <a:rPr lang="en-GB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are undergoing </a:t>
            </a:r>
            <a:r>
              <a:rPr lang="en-GB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fundamental changes as a result of the technological disruptions, </a:t>
            </a:r>
            <a:r>
              <a:rPr lang="en-GB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which are </a:t>
            </a:r>
            <a:r>
              <a:rPr lang="en-GB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affecting the nature of work and occupational skills and society. </a:t>
            </a:r>
          </a:p>
          <a:p>
            <a:pPr marL="342900" indent="-342900">
              <a:spcBef>
                <a:spcPts val="1200"/>
              </a:spcBef>
              <a:spcAft>
                <a:spcPts val="1000"/>
              </a:spcAft>
              <a:buFont typeface="Wingdings"/>
              <a:buChar char=""/>
              <a:tabLst>
                <a:tab pos="457200" algn="l"/>
              </a:tabLst>
              <a:defRPr/>
            </a:pPr>
            <a:r>
              <a:rPr lang="en-GB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Education, training and skills development to thrive needs institutional context and </a:t>
            </a:r>
            <a:r>
              <a:rPr lang="en-GB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certainty policy </a:t>
            </a:r>
            <a:r>
              <a:rPr lang="en-GB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frameworks. </a:t>
            </a:r>
            <a:endParaRPr lang="en-GB" sz="20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spcAft>
                <a:spcPts val="1000"/>
              </a:spcAft>
              <a:tabLst>
                <a:tab pos="457200" algn="l"/>
              </a:tabLst>
              <a:defRPr/>
            </a:pPr>
            <a:endParaRPr lang="en-ZA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15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12700" y="0"/>
            <a:ext cx="9156700" cy="4243705"/>
          </a:xfrm>
          <a:custGeom>
            <a:avLst/>
            <a:gdLst/>
            <a:ahLst/>
            <a:cxnLst/>
            <a:rect l="l" t="t" r="r" b="b"/>
            <a:pathLst>
              <a:path w="9156700" h="4243705">
                <a:moveTo>
                  <a:pt x="9156700" y="0"/>
                </a:moveTo>
                <a:lnTo>
                  <a:pt x="0" y="0"/>
                </a:lnTo>
                <a:lnTo>
                  <a:pt x="0" y="4243552"/>
                </a:lnTo>
                <a:lnTo>
                  <a:pt x="9156700" y="1950065"/>
                </a:lnTo>
                <a:lnTo>
                  <a:pt x="9156700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2755900" y="3054350"/>
            <a:ext cx="3017520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kern="1200" spc="15" dirty="0">
                <a:solidFill>
                  <a:schemeClr val="tx1"/>
                </a:solidFill>
              </a:rPr>
              <a:t>THANK YOU</a:t>
            </a:r>
          </a:p>
        </p:txBody>
      </p:sp>
      <p:sp>
        <p:nvSpPr>
          <p:cNvPr id="32" name="object 8"/>
          <p:cNvSpPr/>
          <p:nvPr/>
        </p:nvSpPr>
        <p:spPr>
          <a:xfrm>
            <a:off x="6337300" y="3740150"/>
            <a:ext cx="1998878" cy="1990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8054</TotalTime>
  <Words>1786</Words>
  <Application>Microsoft Office PowerPoint</Application>
  <PresentationFormat>Custom</PresentationFormat>
  <Paragraphs>533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Arial Black</vt:lpstr>
      <vt:lpstr>Calibri</vt:lpstr>
      <vt:lpstr>Symbol</vt:lpstr>
      <vt:lpstr>Times New Roman</vt:lpstr>
      <vt:lpstr>Wingdings</vt:lpstr>
      <vt:lpstr>Office Theme</vt:lpstr>
      <vt:lpstr>2_Office Theme</vt:lpstr>
      <vt:lpstr>3_Office Theme</vt:lpstr>
      <vt:lpstr>SECTOR SKILLS PLAN 2018 UPDATE   2019 ROADSHOWS   12 February – 14 March 2019   </vt:lpstr>
      <vt:lpstr> Contents 1. Introduction  2. The structure of the SSP 3. Synopsis of the 2018 SSP 4. Conclusion </vt:lpstr>
      <vt:lpstr>PowerPoint Presentation</vt:lpstr>
      <vt:lpstr>Structure of the SSP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TEMPLATE_4</dc:title>
  <dc:creator>ramolobi matlala</dc:creator>
  <cp:lastModifiedBy>Isabel Bowden</cp:lastModifiedBy>
  <cp:revision>151</cp:revision>
  <cp:lastPrinted>2018-08-17T07:50:18Z</cp:lastPrinted>
  <dcterms:created xsi:type="dcterms:W3CDTF">2017-12-04T07:37:51Z</dcterms:created>
  <dcterms:modified xsi:type="dcterms:W3CDTF">2019-02-07T22:57:28Z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2017-12-03T00:00:00Z</vt:filetime>
  </property>
  <property fmtid="{D5CDD505-2E9C-101B-9397-08002B2CF9AE}" pid="3" name="Creator">
    <vt:lpwstr>Adobe Illustrator CS6 (Macintosh)</vt:lpwstr>
  </property>
  <property fmtid="{D5CDD505-2E9C-101B-9397-08002B2CF9AE}" pid="4" name="LastSaved">
    <vt:filetime>2017-12-04T00:00:00Z</vt:filetime>
  </property>
</Properties>
</file>